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306" r:id="rId4"/>
    <p:sldId id="263" r:id="rId5"/>
    <p:sldId id="307" r:id="rId6"/>
    <p:sldId id="299" r:id="rId7"/>
    <p:sldId id="300" r:id="rId8"/>
    <p:sldId id="310" r:id="rId9"/>
    <p:sldId id="308" r:id="rId10"/>
    <p:sldId id="309" r:id="rId11"/>
    <p:sldId id="312" r:id="rId12"/>
    <p:sldId id="329" r:id="rId13"/>
    <p:sldId id="302" r:id="rId14"/>
    <p:sldId id="301" r:id="rId15"/>
    <p:sldId id="314" r:id="rId16"/>
    <p:sldId id="304" r:id="rId17"/>
    <p:sldId id="313" r:id="rId18"/>
    <p:sldId id="315" r:id="rId19"/>
    <p:sldId id="330" r:id="rId20"/>
    <p:sldId id="331" r:id="rId21"/>
    <p:sldId id="332" r:id="rId22"/>
    <p:sldId id="316" r:id="rId23"/>
    <p:sldId id="266" r:id="rId24"/>
    <p:sldId id="296" r:id="rId25"/>
    <p:sldId id="268" r:id="rId26"/>
    <p:sldId id="325" r:id="rId27"/>
    <p:sldId id="270" r:id="rId28"/>
    <p:sldId id="317" r:id="rId29"/>
    <p:sldId id="273" r:id="rId30"/>
    <p:sldId id="274" r:id="rId31"/>
    <p:sldId id="31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65" r:id="rId47"/>
    <p:sldId id="267" r:id="rId48"/>
    <p:sldId id="324" r:id="rId49"/>
    <p:sldId id="326" r:id="rId50"/>
    <p:sldId id="323" r:id="rId51"/>
    <p:sldId id="321" r:id="rId52"/>
    <p:sldId id="322" r:id="rId53"/>
    <p:sldId id="319" r:id="rId54"/>
    <p:sldId id="320" r:id="rId55"/>
    <p:sldId id="298" r:id="rId56"/>
    <p:sldId id="328" r:id="rId57"/>
    <p:sldId id="305" r:id="rId5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679B1-C868-4C4B-A480-A10680C49BAE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109A63F7-DAC0-4F54-9104-487C0E3BDCC7}">
      <dgm:prSet phldrT="[Text]"/>
      <dgm:spPr>
        <a:solidFill>
          <a:srgbClr val="F8FEAC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Orice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persoană</a:t>
          </a:r>
          <a:r>
            <a:rPr lang="en-US" dirty="0" smtClean="0">
              <a:solidFill>
                <a:schemeClr val="tx1"/>
              </a:solidFill>
            </a:rPr>
            <a:t> are </a:t>
          </a:r>
          <a:r>
            <a:rPr lang="en-US" dirty="0" err="1" smtClean="0">
              <a:solidFill>
                <a:schemeClr val="tx1"/>
              </a:solidFill>
            </a:rPr>
            <a:t>dreptul</a:t>
          </a:r>
          <a:r>
            <a:rPr lang="en-US" dirty="0" smtClean="0">
              <a:solidFill>
                <a:schemeClr val="tx1"/>
              </a:solidFill>
            </a:rPr>
            <a:t> la </a:t>
          </a:r>
          <a:r>
            <a:rPr lang="en-US" dirty="0" err="1" smtClean="0">
              <a:solidFill>
                <a:schemeClr val="tx1"/>
              </a:solidFill>
            </a:rPr>
            <a:t>respectarea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vieții</a:t>
          </a:r>
          <a:r>
            <a:rPr lang="en-US" dirty="0" smtClean="0">
              <a:solidFill>
                <a:schemeClr val="tx1"/>
              </a:solidFill>
            </a:rPr>
            <a:t> private </a:t>
          </a:r>
          <a:r>
            <a:rPr lang="en-US" dirty="0" err="1" smtClean="0">
              <a:solidFill>
                <a:schemeClr val="tx1"/>
              </a:solidFill>
            </a:rPr>
            <a:t>și</a:t>
          </a:r>
          <a:r>
            <a:rPr lang="en-US" dirty="0" smtClean="0">
              <a:solidFill>
                <a:schemeClr val="tx1"/>
              </a:solidFill>
            </a:rPr>
            <a:t> de </a:t>
          </a:r>
          <a:r>
            <a:rPr lang="en-US" dirty="0" err="1" smtClean="0">
              <a:solidFill>
                <a:schemeClr val="tx1"/>
              </a:solidFill>
            </a:rPr>
            <a:t>familie</a:t>
          </a:r>
          <a:r>
            <a:rPr lang="en-US" dirty="0" smtClean="0">
              <a:solidFill>
                <a:schemeClr val="tx1"/>
              </a:solidFill>
            </a:rPr>
            <a:t>, a </a:t>
          </a:r>
          <a:r>
            <a:rPr lang="en-US" dirty="0" err="1" smtClean="0">
              <a:solidFill>
                <a:schemeClr val="tx1"/>
              </a:solidFill>
            </a:rPr>
            <a:t>domiciliului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și</a:t>
          </a:r>
          <a:r>
            <a:rPr lang="en-US" dirty="0" smtClean="0">
              <a:solidFill>
                <a:schemeClr val="tx1"/>
              </a:solidFill>
            </a:rPr>
            <a:t> a </a:t>
          </a:r>
          <a:r>
            <a:rPr lang="en-US" dirty="0" err="1" smtClean="0">
              <a:solidFill>
                <a:schemeClr val="tx1"/>
              </a:solidFill>
            </a:rPr>
            <a:t>secretului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comunicațiilor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ro-RO" dirty="0" smtClean="0">
              <a:solidFill>
                <a:schemeClr val="tx1"/>
              </a:solidFill>
            </a:rPr>
            <a:t> – art. 7</a:t>
          </a:r>
          <a:endParaRPr lang="en-US" dirty="0">
            <a:solidFill>
              <a:schemeClr val="tx1"/>
            </a:solidFill>
          </a:endParaRPr>
        </a:p>
      </dgm:t>
    </dgm:pt>
    <dgm:pt modelId="{55431037-E7AA-4BDB-9C81-29B982C65997}" type="parTrans" cxnId="{F0C3A515-75B7-40C8-A902-BE819DF05EB0}">
      <dgm:prSet/>
      <dgm:spPr/>
      <dgm:t>
        <a:bodyPr/>
        <a:lstStyle/>
        <a:p>
          <a:endParaRPr lang="en-US"/>
        </a:p>
      </dgm:t>
    </dgm:pt>
    <dgm:pt modelId="{07762393-ECB3-4BCA-83DC-F8F22821923B}" type="sibTrans" cxnId="{F0C3A515-75B7-40C8-A902-BE819DF05EB0}">
      <dgm:prSet/>
      <dgm:spPr/>
      <dgm:t>
        <a:bodyPr/>
        <a:lstStyle/>
        <a:p>
          <a:endParaRPr lang="en-US"/>
        </a:p>
      </dgm:t>
    </dgm:pt>
    <dgm:pt modelId="{BA6523F8-ED8C-4D46-9326-A7CD91C3B09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1. </a:t>
          </a:r>
          <a:r>
            <a:rPr lang="en-US" dirty="0" err="1" smtClean="0">
              <a:solidFill>
                <a:schemeClr val="tx1"/>
              </a:solidFill>
            </a:rPr>
            <a:t>Orice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persoana</a:t>
          </a:r>
          <a:r>
            <a:rPr lang="en-US" dirty="0" smtClean="0">
              <a:solidFill>
                <a:schemeClr val="tx1"/>
              </a:solidFill>
            </a:rPr>
            <a:t> are </a:t>
          </a:r>
          <a:r>
            <a:rPr lang="en-US" dirty="0" err="1" smtClean="0">
              <a:solidFill>
                <a:schemeClr val="tx1"/>
              </a:solidFill>
            </a:rPr>
            <a:t>dreptul</a:t>
          </a:r>
          <a:r>
            <a:rPr lang="en-US" dirty="0" smtClean="0">
              <a:solidFill>
                <a:schemeClr val="tx1"/>
              </a:solidFill>
            </a:rPr>
            <a:t> la </a:t>
          </a:r>
          <a:r>
            <a:rPr lang="en-US" dirty="0" err="1" smtClean="0">
              <a:solidFill>
                <a:schemeClr val="tx1"/>
              </a:solidFill>
            </a:rPr>
            <a:t>respectarea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vietii</a:t>
          </a:r>
          <a:r>
            <a:rPr lang="en-US" dirty="0" smtClean="0">
              <a:solidFill>
                <a:schemeClr val="tx1"/>
              </a:solidFill>
            </a:rPr>
            <a:t> sale private </a:t>
          </a:r>
          <a:r>
            <a:rPr lang="en-US" dirty="0" err="1" smtClean="0">
              <a:solidFill>
                <a:schemeClr val="tx1"/>
              </a:solidFill>
            </a:rPr>
            <a:t>si</a:t>
          </a:r>
          <a:r>
            <a:rPr lang="en-US" dirty="0" smtClean="0">
              <a:solidFill>
                <a:schemeClr val="tx1"/>
              </a:solidFill>
            </a:rPr>
            <a:t> de </a:t>
          </a:r>
          <a:r>
            <a:rPr lang="en-US" dirty="0" err="1" smtClean="0">
              <a:solidFill>
                <a:schemeClr val="tx1"/>
              </a:solidFill>
            </a:rPr>
            <a:t>familie</a:t>
          </a:r>
          <a:r>
            <a:rPr lang="en-US" dirty="0" smtClean="0">
              <a:solidFill>
                <a:schemeClr val="tx1"/>
              </a:solidFill>
            </a:rPr>
            <a:t>, a </a:t>
          </a:r>
          <a:r>
            <a:rPr lang="en-US" dirty="0" err="1" smtClean="0">
              <a:solidFill>
                <a:schemeClr val="tx1"/>
              </a:solidFill>
            </a:rPr>
            <a:t>domiciliului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si</a:t>
          </a:r>
          <a:r>
            <a:rPr lang="en-US" dirty="0" smtClean="0">
              <a:solidFill>
                <a:schemeClr val="tx1"/>
              </a:solidFill>
            </a:rPr>
            <a:t> a </a:t>
          </a:r>
          <a:r>
            <a:rPr lang="en-US" dirty="0" err="1" smtClean="0">
              <a:solidFill>
                <a:schemeClr val="tx1"/>
              </a:solidFill>
            </a:rPr>
            <a:t>corespondentei</a:t>
          </a:r>
          <a:r>
            <a:rPr lang="en-US" dirty="0" smtClean="0">
              <a:solidFill>
                <a:schemeClr val="tx1"/>
              </a:solidFill>
            </a:rPr>
            <a:t> sale</a:t>
          </a:r>
          <a:r>
            <a:rPr lang="ro-RO" dirty="0" smtClean="0">
              <a:solidFill>
                <a:schemeClr val="tx1"/>
              </a:solidFill>
            </a:rPr>
            <a:t>- art. 8</a:t>
          </a:r>
          <a:endParaRPr lang="en-US" dirty="0">
            <a:solidFill>
              <a:schemeClr val="tx1"/>
            </a:solidFill>
          </a:endParaRPr>
        </a:p>
      </dgm:t>
    </dgm:pt>
    <dgm:pt modelId="{B33739BB-85E3-4DA9-91B5-F98DDAEBE9A5}" type="parTrans" cxnId="{3BDC3389-1BCC-4AB3-9A25-64736FF5CB98}">
      <dgm:prSet/>
      <dgm:spPr/>
      <dgm:t>
        <a:bodyPr/>
        <a:lstStyle/>
        <a:p>
          <a:endParaRPr lang="en-US"/>
        </a:p>
      </dgm:t>
    </dgm:pt>
    <dgm:pt modelId="{CE43C03B-6924-4C6C-9E61-00FDA0D02A4E}" type="sibTrans" cxnId="{3BDC3389-1BCC-4AB3-9A25-64736FF5CB98}">
      <dgm:prSet/>
      <dgm:spPr/>
      <dgm:t>
        <a:bodyPr/>
        <a:lstStyle/>
        <a:p>
          <a:endParaRPr lang="en-US"/>
        </a:p>
      </dgm:t>
    </dgm:pt>
    <dgm:pt modelId="{1401A8A8-30ED-4E96-A2E6-18D26DC3137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(1) </a:t>
          </a:r>
          <a:r>
            <a:rPr lang="en-US" dirty="0" err="1" smtClean="0">
              <a:solidFill>
                <a:schemeClr val="tx1"/>
              </a:solidFill>
            </a:rPr>
            <a:t>Autorităţile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publice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respectă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şi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ocrotesc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viaţa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intimă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familială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şi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privată</a:t>
          </a:r>
          <a:r>
            <a:rPr lang="en-US" dirty="0" smtClean="0">
              <a:solidFill>
                <a:schemeClr val="tx1"/>
              </a:solidFill>
            </a:rPr>
            <a:t>.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(2) </a:t>
          </a:r>
          <a:r>
            <a:rPr lang="en-US" dirty="0" err="1" smtClean="0">
              <a:solidFill>
                <a:schemeClr val="tx1"/>
              </a:solidFill>
            </a:rPr>
            <a:t>Persoana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fizică</a:t>
          </a:r>
          <a:r>
            <a:rPr lang="en-US" dirty="0" smtClean="0">
              <a:solidFill>
                <a:schemeClr val="tx1"/>
              </a:solidFill>
            </a:rPr>
            <a:t> are </a:t>
          </a:r>
          <a:r>
            <a:rPr lang="en-US" dirty="0" err="1" smtClean="0">
              <a:solidFill>
                <a:schemeClr val="tx1"/>
              </a:solidFill>
            </a:rPr>
            <a:t>dreptul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dispună</a:t>
          </a:r>
          <a:r>
            <a:rPr lang="en-US" dirty="0" smtClean="0">
              <a:solidFill>
                <a:schemeClr val="tx1"/>
              </a:solidFill>
            </a:rPr>
            <a:t> de </a:t>
          </a:r>
          <a:r>
            <a:rPr lang="en-US" dirty="0" err="1" smtClean="0">
              <a:solidFill>
                <a:schemeClr val="tx1"/>
              </a:solidFill>
            </a:rPr>
            <a:t>ea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însăşi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dacă</a:t>
          </a:r>
          <a:r>
            <a:rPr lang="en-US" dirty="0" smtClean="0">
              <a:solidFill>
                <a:schemeClr val="tx1"/>
              </a:solidFill>
            </a:rPr>
            <a:t> nu </a:t>
          </a:r>
          <a:r>
            <a:rPr lang="en-US" dirty="0" err="1" smtClean="0">
              <a:solidFill>
                <a:schemeClr val="tx1"/>
              </a:solidFill>
            </a:rPr>
            <a:t>încalcă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drepturile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şi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libertăţile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altora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ordinea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publică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bunele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moravuri</a:t>
          </a:r>
          <a:r>
            <a:rPr lang="en-US" dirty="0" smtClean="0">
              <a:solidFill>
                <a:schemeClr val="tx1"/>
              </a:solidFill>
            </a:rPr>
            <a:t>.</a:t>
          </a:r>
          <a:r>
            <a:rPr lang="ro-RO" dirty="0" smtClean="0">
              <a:solidFill>
                <a:schemeClr val="tx1"/>
              </a:solidFill>
            </a:rPr>
            <a:t> Art. 26</a:t>
          </a:r>
          <a:endParaRPr lang="en-US" dirty="0">
            <a:solidFill>
              <a:schemeClr val="tx1"/>
            </a:solidFill>
          </a:endParaRPr>
        </a:p>
      </dgm:t>
    </dgm:pt>
    <dgm:pt modelId="{484C2F2D-3B17-4E8D-A1D0-F96AFF8995C6}" type="parTrans" cxnId="{B97D6190-DB38-48E1-A1FD-EABE238123B3}">
      <dgm:prSet/>
      <dgm:spPr/>
      <dgm:t>
        <a:bodyPr/>
        <a:lstStyle/>
        <a:p>
          <a:endParaRPr lang="en-US"/>
        </a:p>
      </dgm:t>
    </dgm:pt>
    <dgm:pt modelId="{2FC7ED69-A1AD-4487-8CDD-BDAAEB4F4F64}" type="sibTrans" cxnId="{B97D6190-DB38-48E1-A1FD-EABE238123B3}">
      <dgm:prSet/>
      <dgm:spPr/>
      <dgm:t>
        <a:bodyPr/>
        <a:lstStyle/>
        <a:p>
          <a:endParaRPr lang="en-US"/>
        </a:p>
      </dgm:t>
    </dgm:pt>
    <dgm:pt modelId="{B199A8A4-14BD-4715-BD68-9DAF9786C125}" type="pres">
      <dgm:prSet presAssocID="{95B679B1-C868-4C4B-A480-A10680C49BAE}" presName="linearFlow" presStyleCnt="0">
        <dgm:presLayoutVars>
          <dgm:dir/>
          <dgm:resizeHandles val="exact"/>
        </dgm:presLayoutVars>
      </dgm:prSet>
      <dgm:spPr/>
    </dgm:pt>
    <dgm:pt modelId="{120225CC-348D-4228-B769-BA6EF362DDAE}" type="pres">
      <dgm:prSet presAssocID="{109A63F7-DAC0-4F54-9104-487C0E3BDCC7}" presName="composite" presStyleCnt="0"/>
      <dgm:spPr/>
    </dgm:pt>
    <dgm:pt modelId="{EEF41D03-1D7C-4619-92E0-DDBC39CB6FA1}" type="pres">
      <dgm:prSet presAssocID="{109A63F7-DAC0-4F54-9104-487C0E3BDCC7}" presName="imgShp" presStyleLbl="fgImgPlace1" presStyleIdx="0" presStyleCnt="3" custLinFactX="-20383" custLinFactNeighborX="-100000" custLinFactNeighborY="-2691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0000" r="-20000"/>
          </a:stretch>
        </a:blipFill>
      </dgm:spPr>
    </dgm:pt>
    <dgm:pt modelId="{35A62F9D-3E4E-4EAC-B4CF-777234CB0FAE}" type="pres">
      <dgm:prSet presAssocID="{109A63F7-DAC0-4F54-9104-487C0E3BDCC7}" presName="txShp" presStyleLbl="node1" presStyleIdx="0" presStyleCnt="3" custScaleX="13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29531-615F-4EF0-A3F8-0FCDA43D740F}" type="pres">
      <dgm:prSet presAssocID="{07762393-ECB3-4BCA-83DC-F8F22821923B}" presName="spacing" presStyleCnt="0"/>
      <dgm:spPr/>
    </dgm:pt>
    <dgm:pt modelId="{A8E77D3A-4F57-4356-AAAA-B37F9528A85A}" type="pres">
      <dgm:prSet presAssocID="{BA6523F8-ED8C-4D46-9326-A7CD91C3B091}" presName="composite" presStyleCnt="0"/>
      <dgm:spPr/>
    </dgm:pt>
    <dgm:pt modelId="{23F33B76-4237-487A-B6EA-DA6DE8E892F4}" type="pres">
      <dgm:prSet presAssocID="{BA6523F8-ED8C-4D46-9326-A7CD91C3B091}" presName="imgShp" presStyleLbl="fgImgPlace1" presStyleIdx="1" presStyleCnt="3" custLinFactX="-8987" custLinFactNeighborX="-100000" custLinFactNeighborY="13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5B96D9-D12F-487F-BCD8-AF463FCE7CD5}" type="pres">
      <dgm:prSet presAssocID="{BA6523F8-ED8C-4D46-9326-A7CD91C3B091}" presName="txShp" presStyleLbl="node1" presStyleIdx="1" presStyleCnt="3" custScaleX="135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75CBB-4230-42E6-91EA-D2964E0F3F43}" type="pres">
      <dgm:prSet presAssocID="{CE43C03B-6924-4C6C-9E61-00FDA0D02A4E}" presName="spacing" presStyleCnt="0"/>
      <dgm:spPr/>
    </dgm:pt>
    <dgm:pt modelId="{4A1A53BA-5A7D-4BE2-AF36-F703638D319A}" type="pres">
      <dgm:prSet presAssocID="{1401A8A8-30ED-4E96-A2E6-18D26DC31371}" presName="composite" presStyleCnt="0"/>
      <dgm:spPr/>
    </dgm:pt>
    <dgm:pt modelId="{C25B8A65-0DBA-4961-885F-8EE9FA176180}" type="pres">
      <dgm:prSet presAssocID="{1401A8A8-30ED-4E96-A2E6-18D26DC31371}" presName="imgShp" presStyleLbl="fgImgPlace1" presStyleIdx="2" presStyleCnt="3" custLinFactX="-31861" custLinFactNeighborX="-100000" custLinFactNeighborY="4037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21000" b="-21000"/>
          </a:stretch>
        </a:blipFill>
      </dgm:spPr>
    </dgm:pt>
    <dgm:pt modelId="{A8A02C99-BC0E-4D6F-8A19-0AEB9A593733}" type="pres">
      <dgm:prSet presAssocID="{1401A8A8-30ED-4E96-A2E6-18D26DC31371}" presName="txShp" presStyleLbl="node1" presStyleIdx="2" presStyleCnt="3" custScaleX="135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D6190-DB38-48E1-A1FD-EABE238123B3}" srcId="{95B679B1-C868-4C4B-A480-A10680C49BAE}" destId="{1401A8A8-30ED-4E96-A2E6-18D26DC31371}" srcOrd="2" destOrd="0" parTransId="{484C2F2D-3B17-4E8D-A1D0-F96AFF8995C6}" sibTransId="{2FC7ED69-A1AD-4487-8CDD-BDAAEB4F4F64}"/>
    <dgm:cxn modelId="{AD26D1E4-0AD2-4C6F-A2B5-4F97A1E9D36D}" type="presOf" srcId="{95B679B1-C868-4C4B-A480-A10680C49BAE}" destId="{B199A8A4-14BD-4715-BD68-9DAF9786C125}" srcOrd="0" destOrd="0" presId="urn:microsoft.com/office/officeart/2005/8/layout/vList3"/>
    <dgm:cxn modelId="{C030D58F-B204-4C2E-AB03-858F6D3FA857}" type="presOf" srcId="{BA6523F8-ED8C-4D46-9326-A7CD91C3B091}" destId="{215B96D9-D12F-487F-BCD8-AF463FCE7CD5}" srcOrd="0" destOrd="0" presId="urn:microsoft.com/office/officeart/2005/8/layout/vList3"/>
    <dgm:cxn modelId="{94DE1869-EA67-4AB0-8BDC-2AC040FAB911}" type="presOf" srcId="{1401A8A8-30ED-4E96-A2E6-18D26DC31371}" destId="{A8A02C99-BC0E-4D6F-8A19-0AEB9A593733}" srcOrd="0" destOrd="0" presId="urn:microsoft.com/office/officeart/2005/8/layout/vList3"/>
    <dgm:cxn modelId="{F0C3A515-75B7-40C8-A902-BE819DF05EB0}" srcId="{95B679B1-C868-4C4B-A480-A10680C49BAE}" destId="{109A63F7-DAC0-4F54-9104-487C0E3BDCC7}" srcOrd="0" destOrd="0" parTransId="{55431037-E7AA-4BDB-9C81-29B982C65997}" sibTransId="{07762393-ECB3-4BCA-83DC-F8F22821923B}"/>
    <dgm:cxn modelId="{3BDC3389-1BCC-4AB3-9A25-64736FF5CB98}" srcId="{95B679B1-C868-4C4B-A480-A10680C49BAE}" destId="{BA6523F8-ED8C-4D46-9326-A7CD91C3B091}" srcOrd="1" destOrd="0" parTransId="{B33739BB-85E3-4DA9-91B5-F98DDAEBE9A5}" sibTransId="{CE43C03B-6924-4C6C-9E61-00FDA0D02A4E}"/>
    <dgm:cxn modelId="{81CD2D94-7B36-4F15-9269-20379E7ADF68}" type="presOf" srcId="{109A63F7-DAC0-4F54-9104-487C0E3BDCC7}" destId="{35A62F9D-3E4E-4EAC-B4CF-777234CB0FAE}" srcOrd="0" destOrd="0" presId="urn:microsoft.com/office/officeart/2005/8/layout/vList3"/>
    <dgm:cxn modelId="{873D4183-2F3F-4A47-9CDB-D76994397F15}" type="presParOf" srcId="{B199A8A4-14BD-4715-BD68-9DAF9786C125}" destId="{120225CC-348D-4228-B769-BA6EF362DDAE}" srcOrd="0" destOrd="0" presId="urn:microsoft.com/office/officeart/2005/8/layout/vList3"/>
    <dgm:cxn modelId="{80F4723E-A6A8-442F-A468-F24E455D2031}" type="presParOf" srcId="{120225CC-348D-4228-B769-BA6EF362DDAE}" destId="{EEF41D03-1D7C-4619-92E0-DDBC39CB6FA1}" srcOrd="0" destOrd="0" presId="urn:microsoft.com/office/officeart/2005/8/layout/vList3"/>
    <dgm:cxn modelId="{4AFC9A80-83DB-4B8E-96A7-26AF8C220D38}" type="presParOf" srcId="{120225CC-348D-4228-B769-BA6EF362DDAE}" destId="{35A62F9D-3E4E-4EAC-B4CF-777234CB0FAE}" srcOrd="1" destOrd="0" presId="urn:microsoft.com/office/officeart/2005/8/layout/vList3"/>
    <dgm:cxn modelId="{DC408D78-BE24-4295-9BC7-2FAD080656F2}" type="presParOf" srcId="{B199A8A4-14BD-4715-BD68-9DAF9786C125}" destId="{1F629531-615F-4EF0-A3F8-0FCDA43D740F}" srcOrd="1" destOrd="0" presId="urn:microsoft.com/office/officeart/2005/8/layout/vList3"/>
    <dgm:cxn modelId="{73A4CAB7-20E7-40C0-929F-A79D30A065D6}" type="presParOf" srcId="{B199A8A4-14BD-4715-BD68-9DAF9786C125}" destId="{A8E77D3A-4F57-4356-AAAA-B37F9528A85A}" srcOrd="2" destOrd="0" presId="urn:microsoft.com/office/officeart/2005/8/layout/vList3"/>
    <dgm:cxn modelId="{67CAC554-19AC-4688-AD3B-54275948183F}" type="presParOf" srcId="{A8E77D3A-4F57-4356-AAAA-B37F9528A85A}" destId="{23F33B76-4237-487A-B6EA-DA6DE8E892F4}" srcOrd="0" destOrd="0" presId="urn:microsoft.com/office/officeart/2005/8/layout/vList3"/>
    <dgm:cxn modelId="{07195AE9-D4AC-4FD9-8148-2AAB1BCEF8B8}" type="presParOf" srcId="{A8E77D3A-4F57-4356-AAAA-B37F9528A85A}" destId="{215B96D9-D12F-487F-BCD8-AF463FCE7CD5}" srcOrd="1" destOrd="0" presId="urn:microsoft.com/office/officeart/2005/8/layout/vList3"/>
    <dgm:cxn modelId="{261B2784-C2E2-43D2-967C-C392CD6BAE3E}" type="presParOf" srcId="{B199A8A4-14BD-4715-BD68-9DAF9786C125}" destId="{66F75CBB-4230-42E6-91EA-D2964E0F3F43}" srcOrd="3" destOrd="0" presId="urn:microsoft.com/office/officeart/2005/8/layout/vList3"/>
    <dgm:cxn modelId="{5FAB30D9-44C2-4A10-8F6D-FFD71C21946B}" type="presParOf" srcId="{B199A8A4-14BD-4715-BD68-9DAF9786C125}" destId="{4A1A53BA-5A7D-4BE2-AF36-F703638D319A}" srcOrd="4" destOrd="0" presId="urn:microsoft.com/office/officeart/2005/8/layout/vList3"/>
    <dgm:cxn modelId="{4977B5BA-BE83-415D-A64E-92B9C9E0190C}" type="presParOf" srcId="{4A1A53BA-5A7D-4BE2-AF36-F703638D319A}" destId="{C25B8A65-0DBA-4961-885F-8EE9FA176180}" srcOrd="0" destOrd="0" presId="urn:microsoft.com/office/officeart/2005/8/layout/vList3"/>
    <dgm:cxn modelId="{EDE8D426-65E5-4A8E-8985-BF176D2DC58E}" type="presParOf" srcId="{4A1A53BA-5A7D-4BE2-AF36-F703638D319A}" destId="{A8A02C99-BC0E-4D6F-8A19-0AEB9A5937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0E7E-5976-41BF-AFF6-38B07F5F4BBC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C9493-7548-475F-A43C-30E7B6E49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57A9-1CC6-4438-88A2-7E96F336C71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75E9-B90F-4209-839F-06F393B0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EA5A-640C-48D3-8B18-04A17245E1AB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C54B-8864-45DA-B4E1-38466B43F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3DA1-A138-49F9-8F8F-D136B3076136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1593-F88D-4982-B3C2-80DB05CC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7497-A72E-4D3F-A801-3FD9E9D2E46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8441-6B08-48DD-A97E-1731C36AC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0569-5C60-4FB5-ABAD-E8B754F9BFFF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9DA1-AEF2-4226-9101-5DFFE784C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4E9C-982C-44EE-8FE2-784FA64C7C5C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F73F-61BB-48F6-8DF6-F25D08028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F140-7CBE-4B03-BD9E-4828ACCD708A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2635-BD0F-4ED9-A792-3AD90FDFE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EBD9-3DE7-4F72-973A-315D604C8152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281F-7753-4F78-8902-33C0412F7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B37E-D169-49AF-AA57-67AC52775145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F552F-6BFE-4E81-B285-2416861D3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E959-67C3-4D3D-BC9F-40F94DBCC027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013F-476A-4284-AE9A-EC2C19919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1AA6-6CA4-41CF-93C0-5FADE8DFACB4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B439-907C-47A7-8488-2894CD1F4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8CFDB-9727-4201-B017-E0E41C5E895B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0D31-257E-4E5D-B6D6-E30BBEF56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43AB-646A-418D-A7EF-EE2B2923994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2C2C-90C5-4C96-8B3A-E360E720B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537EA-7A71-4787-A8E9-2A713B38A69E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2EF9-5E2B-48B7-B925-7D9E3FBFF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EEE2-A5EF-4299-BCE4-87D34D962691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3C89-5CF2-4BEC-ACD6-5EACDEB67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732C-0FC3-4C04-A4F5-59515C2CA066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7F16-F7A8-44BB-8278-5212B4976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BE0AE1C-4184-4FD4-8310-81D3857067E3}" type="datetimeFigureOut">
              <a:rPr lang="en-US"/>
              <a:pPr>
                <a:defRPr/>
              </a:pPr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108156C-B4B7-42FD-8D14-5AE74FDBE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5" r:id="rId7"/>
    <p:sldLayoutId id="2147483672" r:id="rId8"/>
    <p:sldLayoutId id="2147483664" r:id="rId9"/>
    <p:sldLayoutId id="2147483663" r:id="rId10"/>
    <p:sldLayoutId id="2147483673" r:id="rId11"/>
    <p:sldLayoutId id="2147483674" r:id="rId12"/>
    <p:sldLayoutId id="2147483662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uria.europa.eu/juris/document/document.jsf?text=&amp;docid=160882&amp;pageIndex=0&amp;doclang=RO&amp;mode=lst&amp;dir=&amp;occ=first&amp;part=1&amp;cid=59689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udoc.echr.coe.int/e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udoc.echr.coe.int/e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uria.europa.eu/common/recdoc/repertoire_jurisp/bull_1/tab_index_1_04_02.htm" TargetMode="External"/><Relationship Id="rId2" Type="http://schemas.openxmlformats.org/officeDocument/2006/relationships/hyperlink" Target="http://curia.europa.eu/jcms/jcms/j_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arterclick.eu/portfolio/admissibility-checklist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451100" y="1638300"/>
            <a:ext cx="7277100" cy="1905000"/>
          </a:xfrm>
        </p:spPr>
        <p:txBody>
          <a:bodyPr/>
          <a:lstStyle/>
          <a:p>
            <a:pPr eaLnBrk="1" hangingPunct="1"/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en-US" sz="2400" smtClean="0">
                <a:ln>
                  <a:noFill/>
                </a:ln>
              </a:rPr>
              <a:t/>
            </a:r>
            <a:br>
              <a:rPr lang="en-US" sz="2400" smtClean="0">
                <a:ln>
                  <a:noFill/>
                </a:ln>
              </a:rPr>
            </a:br>
            <a:r>
              <a:rPr lang="ro-RO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Interacțiunea dintre Convenția Europeană a Drepturilor Omului </a:t>
            </a:r>
            <a:r>
              <a:rPr lang="en-US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o-RO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o-RO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Carta Drepturilor Fundamentale a Uniunii Europene </a:t>
            </a:r>
            <a:r>
              <a:rPr lang="en-US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</a:br>
            <a:r>
              <a:rPr lang="ro-RO" sz="2400" b="1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în practica instanțelor române</a:t>
            </a:r>
            <a:endParaRPr lang="en-US" b="1" smtClean="0">
              <a:ln>
                <a:noFill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o-RO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EuRoQuod</a:t>
            </a:r>
            <a:endParaRPr lang="en-US" sz="4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ro-RO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Curtea de Apel </a:t>
            </a:r>
            <a:r>
              <a:rPr lang="ro-RO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Iași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buFont typeface="Arial"/>
              <a:buNone/>
              <a:defRPr/>
            </a:pP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19-20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2016 </a:t>
            </a:r>
            <a:r>
              <a:rPr lang="ro-RO" b="1" dirty="0"/>
              <a:t> </a:t>
            </a:r>
            <a:endParaRPr lang="en-US" dirty="0"/>
          </a:p>
          <a:p>
            <a:pPr eaLnBrk="1" fontAlgn="auto" hangingPunct="1"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Aviz nr. 2/13 din 18 decembrie 2014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http://curia.europa.eu/juris/document/document.jsf?text=&amp;docid=160882&amp;pageIndex=0&amp;doclang=RO&amp;mode=lst&amp;dir=&amp;occ=first&amp;part=1&amp;cid=596897</a:t>
            </a:r>
            <a:endParaRPr lang="ro-RO" smtClean="0"/>
          </a:p>
          <a:p>
            <a:pPr eaLnBrk="1" hangingPunct="1"/>
            <a:r>
              <a:rPr lang="en-US" smtClean="0"/>
              <a:t>“caracteristicile specifice care țin de însăși natura dreptului Uniunii” </a:t>
            </a:r>
            <a:endParaRPr lang="ro-RO" smtClean="0"/>
          </a:p>
          <a:p>
            <a:pPr eaLnBrk="1" hangingPunct="1"/>
            <a:r>
              <a:rPr lang="en-US" smtClean="0"/>
              <a:t>“</a:t>
            </a:r>
            <a:r>
              <a:rPr lang="ro-RO" smtClean="0"/>
              <a:t>a</a:t>
            </a:r>
            <a:r>
              <a:rPr lang="en-US" smtClean="0"/>
              <a:t>utonomia de care se bucură dreptul Uniunii în raport cu dreptul statelor membre, precum și în raport cu dreptul internațional </a:t>
            </a:r>
            <a:r>
              <a:rPr lang="en-US" b="1" u="sng" smtClean="0"/>
              <a:t>impune ca interpretarea drepturilor fundamentale să fie asigurată în cadrul structurii și al obiectivelor Uniunii </a:t>
            </a:r>
            <a:r>
              <a:rPr lang="ro-RO" b="1" u="sng" smtClean="0"/>
              <a:t>(pct. 170)</a:t>
            </a:r>
            <a:r>
              <a:rPr lang="en-US" b="1" u="sng" smtClean="0"/>
              <a:t>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Aviz nr. 2/13 din 18 decembrie 2014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3" y="2417763"/>
            <a:ext cx="10761662" cy="382905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cadru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revine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instanțelor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Curții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obligația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garanta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deplina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toate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protecția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jurisdicțională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conferite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justițiabililor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menționat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Avizul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1/09, EU:C:2011:123, 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ro-RO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ct. 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68).</a:t>
            </a:r>
            <a:endParaRPr lang="ro-RO" sz="6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special,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cheia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boltă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sistemului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jurisdicțional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conceput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constituie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procedura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trimiterii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preliminare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prevăzută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267 TFUE, care,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instituirea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dialog de la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tocmai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între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instanțele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are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scop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asigurarea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unității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interpretare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Hotărârea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van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Gend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Loos, EU:C:1963:1, p. 23),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permițând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asigurarea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coerenței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acestuia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efectului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său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deplin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autonomiei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sale,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ultimă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instanță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caracterului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propriu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instituit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tratate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Avizul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1/09, EU:C:2011:123,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punctele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67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83).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Aviz nr. 2/13 din 18 decembrie 2014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03263" y="2417763"/>
            <a:ext cx="10761662" cy="3829050"/>
          </a:xfrm>
        </p:spPr>
        <p:txBody>
          <a:bodyPr/>
          <a:lstStyle/>
          <a:p>
            <a:pPr eaLnBrk="1" hangingPunct="1"/>
            <a:r>
              <a:rPr lang="en-US" sz="6000" smtClean="0"/>
              <a:t> </a:t>
            </a:r>
            <a:r>
              <a:rPr lang="en-US" smtClean="0"/>
              <a:t>Prin urmare, </a:t>
            </a:r>
            <a:r>
              <a:rPr lang="en-US" b="1" u="sng" smtClean="0"/>
              <a:t>drepturile fundamentale, astfel cum sunt recunoscute în special prin cartă, trebuie să fie interpretate și aplicate în cadrul Uniunii cu respectarea acestui cadru constituțional</a:t>
            </a:r>
            <a:r>
              <a:rPr lang="en-US" smtClean="0"/>
              <a:t>, amintit la punctele 155-176 din prezentul aviz</a:t>
            </a:r>
            <a:r>
              <a:rPr lang="en-US" sz="2000" smtClean="0"/>
              <a:t>.</a:t>
            </a:r>
          </a:p>
          <a:p>
            <a:pPr eaLnBrk="1" hangingPunct="1"/>
            <a:endParaRPr lang="en-US" b="1" u="sng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Interacțiuni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787400" y="2546350"/>
            <a:ext cx="10706100" cy="3328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700" b="1" smtClean="0"/>
              <a:t>Drept de vot al persoanelor condamnate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700" b="1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700" smtClean="0"/>
              <a:t>            CEDO </a:t>
            </a:r>
            <a:r>
              <a:rPr lang="en-US" sz="1700" smtClean="0">
                <a:sym typeface="Wingdings" pitchFamily="2" charset="2"/>
              </a:rPr>
              <a:t>ECtHR: </a:t>
            </a:r>
            <a:r>
              <a:rPr lang="en-US" sz="1700" i="1" smtClean="0">
                <a:sym typeface="Wingdings" pitchFamily="2" charset="2"/>
              </a:rPr>
              <a:t>Hirst </a:t>
            </a:r>
            <a:r>
              <a:rPr lang="ro-RO" sz="1700" i="1" smtClean="0">
                <a:sym typeface="Wingdings" pitchFamily="2" charset="2"/>
              </a:rPr>
              <a:t>c. Marii Britanii</a:t>
            </a:r>
            <a:r>
              <a:rPr lang="en-US" sz="1700" i="1" smtClean="0">
                <a:sym typeface="Wingdings" pitchFamily="2" charset="2"/>
              </a:rPr>
              <a:t> </a:t>
            </a:r>
            <a:r>
              <a:rPr lang="en-US" sz="1700" smtClean="0">
                <a:sym typeface="Wingdings" pitchFamily="2" charset="2"/>
              </a:rPr>
              <a:t>(2005)</a:t>
            </a:r>
            <a:r>
              <a:rPr lang="ro-RO" sz="1700" smtClean="0">
                <a:sym typeface="Wingdings" pitchFamily="2" charset="2"/>
              </a:rPr>
              <a:t>                                CJUE - </a:t>
            </a:r>
            <a:r>
              <a:rPr lang="en-US" sz="1700" smtClean="0">
                <a:sym typeface="Wingdings" pitchFamily="2" charset="2"/>
              </a:rPr>
              <a:t>C-650/13</a:t>
            </a:r>
            <a:r>
              <a:rPr lang="ro-RO" sz="1700" smtClean="0">
                <a:sym typeface="Wingdings" pitchFamily="2" charset="2"/>
              </a:rPr>
              <a:t>, </a:t>
            </a:r>
            <a:r>
              <a:rPr lang="en-US" sz="1700" smtClean="0">
                <a:sym typeface="Wingdings" pitchFamily="2" charset="2"/>
              </a:rPr>
              <a:t> </a:t>
            </a:r>
            <a:r>
              <a:rPr lang="en-US" sz="1700" i="1" smtClean="0">
                <a:sym typeface="Wingdings" pitchFamily="2" charset="2"/>
              </a:rPr>
              <a:t>Delvigne </a:t>
            </a:r>
            <a:r>
              <a:rPr lang="en-US" sz="1700" smtClean="0">
                <a:sym typeface="Wingdings" pitchFamily="2" charset="2"/>
              </a:rPr>
              <a:t>(2015)</a:t>
            </a:r>
          </a:p>
          <a:p>
            <a:pPr marL="0" indent="0" eaLnBrk="1" hangingPunct="1">
              <a:lnSpc>
                <a:spcPct val="80000"/>
              </a:lnSpc>
              <a:buFont typeface="Garamond" pitchFamily="18" charset="0"/>
              <a:buAutoNum type="arabicPeriod"/>
            </a:pPr>
            <a:endParaRPr lang="en-US" sz="17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700" b="1" smtClean="0"/>
              <a:t>Protecția datelor cu caracter personal</a:t>
            </a:r>
            <a:endParaRPr lang="en-US" sz="1700" b="1" smtClean="0"/>
          </a:p>
          <a:p>
            <a:pPr marL="40005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400" smtClean="0">
                <a:sym typeface="Wingdings" pitchFamily="2" charset="2"/>
              </a:rPr>
              <a:t>      CEDO </a:t>
            </a:r>
            <a:r>
              <a:rPr lang="en-US" sz="1400" i="1" smtClean="0">
                <a:sym typeface="Wingdings" pitchFamily="2" charset="2"/>
              </a:rPr>
              <a:t>Rotaru </a:t>
            </a:r>
            <a:r>
              <a:rPr lang="ro-RO" sz="1400" i="1" smtClean="0">
                <a:sym typeface="Wingdings" pitchFamily="2" charset="2"/>
              </a:rPr>
              <a:t>c.</a:t>
            </a:r>
            <a:r>
              <a:rPr lang="en-US" sz="1400" i="1" smtClean="0">
                <a:sym typeface="Wingdings" pitchFamily="2" charset="2"/>
              </a:rPr>
              <a:t> Romani</a:t>
            </a:r>
            <a:r>
              <a:rPr lang="ro-RO" sz="1400" i="1" smtClean="0">
                <a:sym typeface="Wingdings" pitchFamily="2" charset="2"/>
              </a:rPr>
              <a:t>ei </a:t>
            </a:r>
            <a:r>
              <a:rPr lang="en-US" sz="1400" smtClean="0">
                <a:sym typeface="Wingdings" pitchFamily="2" charset="2"/>
              </a:rPr>
              <a:t>(2000)</a:t>
            </a:r>
            <a:r>
              <a:rPr lang="ro-RO" sz="1400" smtClean="0">
                <a:sym typeface="Wingdings" pitchFamily="2" charset="2"/>
              </a:rPr>
              <a:t>                                                                        CJUE - </a:t>
            </a:r>
            <a:r>
              <a:rPr lang="en-US" sz="1400" smtClean="0">
                <a:sym typeface="Wingdings" pitchFamily="2" charset="2"/>
              </a:rPr>
              <a:t>C-201/14</a:t>
            </a:r>
            <a:r>
              <a:rPr lang="ro-RO" sz="1400" smtClean="0">
                <a:sym typeface="Wingdings" pitchFamily="2" charset="2"/>
              </a:rPr>
              <a:t>, </a:t>
            </a:r>
            <a:r>
              <a:rPr lang="en-US" sz="1400" smtClean="0">
                <a:sym typeface="Wingdings" pitchFamily="2" charset="2"/>
              </a:rPr>
              <a:t> </a:t>
            </a:r>
            <a:r>
              <a:rPr lang="en-US" sz="1400" i="1" smtClean="0">
                <a:sym typeface="Wingdings" pitchFamily="2" charset="2"/>
              </a:rPr>
              <a:t>Bara </a:t>
            </a:r>
            <a:r>
              <a:rPr lang="en-US" sz="1400" smtClean="0">
                <a:sym typeface="Wingdings" pitchFamily="2" charset="2"/>
              </a:rPr>
              <a:t>(2015)</a:t>
            </a:r>
            <a:r>
              <a:rPr lang="ro-RO" sz="1400" smtClean="0">
                <a:sym typeface="Wingdings" pitchFamily="2" charset="2"/>
              </a:rPr>
              <a:t>,   </a:t>
            </a:r>
            <a:r>
              <a:rPr lang="en-US" sz="1400" smtClean="0">
                <a:sym typeface="Wingdings" pitchFamily="2" charset="2"/>
              </a:rPr>
              <a:t>C-362/14</a:t>
            </a:r>
            <a:r>
              <a:rPr lang="ro-RO" sz="1400" smtClean="0">
                <a:sym typeface="Wingdings" pitchFamily="2" charset="2"/>
              </a:rPr>
              <a:t> </a:t>
            </a:r>
            <a:r>
              <a:rPr lang="en-US" sz="1400" i="1" smtClean="0">
                <a:sym typeface="Wingdings" pitchFamily="2" charset="2"/>
              </a:rPr>
              <a:t>Schrems </a:t>
            </a:r>
            <a:r>
              <a:rPr lang="en-US" sz="1400" smtClean="0">
                <a:sym typeface="Wingdings" pitchFamily="2" charset="2"/>
              </a:rPr>
              <a:t>(2015)</a:t>
            </a:r>
          </a:p>
          <a:p>
            <a:pPr marL="400050" lvl="1" indent="0" eaLnBrk="1" hangingPunct="1">
              <a:lnSpc>
                <a:spcPct val="80000"/>
              </a:lnSpc>
              <a:buFont typeface="Wingdings" pitchFamily="2" charset="2"/>
              <a:buChar char="à"/>
            </a:pPr>
            <a:endParaRPr lang="en-US" sz="1400" smtClean="0"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700" b="1" smtClean="0">
                <a:solidFill>
                  <a:schemeClr val="tx1"/>
                </a:solidFill>
              </a:rPr>
              <a:t>Prescripție </a:t>
            </a:r>
            <a:endParaRPr lang="en-US" sz="1700" b="1" smtClean="0">
              <a:solidFill>
                <a:schemeClr val="tx1"/>
              </a:solidFill>
            </a:endParaRPr>
          </a:p>
          <a:p>
            <a:pPr marL="40005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o-RO" sz="1400" smtClean="0">
                <a:solidFill>
                  <a:schemeClr val="tx1"/>
                </a:solidFill>
                <a:sym typeface="Wingdings" pitchFamily="2" charset="2"/>
              </a:rPr>
              <a:t>      CEDO </a:t>
            </a:r>
            <a:r>
              <a:rPr lang="en-US" sz="1400" i="1" smtClean="0">
                <a:solidFill>
                  <a:schemeClr val="tx1"/>
                </a:solidFill>
                <a:sym typeface="Wingdings" pitchFamily="2" charset="2"/>
              </a:rPr>
              <a:t>Stubbings </a:t>
            </a:r>
            <a:r>
              <a:rPr lang="ro-RO" sz="1400" i="1" smtClean="0">
                <a:solidFill>
                  <a:schemeClr val="tx1"/>
                </a:solidFill>
                <a:sym typeface="Wingdings" pitchFamily="2" charset="2"/>
              </a:rPr>
              <a:t>c Marii Britanii</a:t>
            </a:r>
            <a:r>
              <a:rPr lang="en-US" sz="1400" i="1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400" smtClean="0">
                <a:solidFill>
                  <a:schemeClr val="tx1"/>
                </a:solidFill>
                <a:sym typeface="Wingdings" pitchFamily="2" charset="2"/>
              </a:rPr>
              <a:t>(1996)</a:t>
            </a:r>
            <a:r>
              <a:rPr lang="ro-RO" sz="1400" smtClean="0">
                <a:solidFill>
                  <a:schemeClr val="tx1"/>
                </a:solidFill>
                <a:sym typeface="Wingdings" pitchFamily="2" charset="2"/>
              </a:rPr>
              <a:t>                                                               CJUE</a:t>
            </a:r>
            <a:r>
              <a:rPr lang="en-US" sz="1400" smtClean="0">
                <a:solidFill>
                  <a:schemeClr val="tx1"/>
                </a:solidFill>
                <a:sym typeface="Wingdings" pitchFamily="2" charset="2"/>
              </a:rPr>
              <a:t> C-105/14 </a:t>
            </a:r>
            <a:r>
              <a:rPr lang="en-US" sz="1400" i="1" smtClean="0">
                <a:solidFill>
                  <a:schemeClr val="tx1"/>
                </a:solidFill>
                <a:sym typeface="Wingdings" pitchFamily="2" charset="2"/>
              </a:rPr>
              <a:t>Taricco </a:t>
            </a:r>
            <a:r>
              <a:rPr lang="en-US" sz="1400" smtClean="0">
                <a:solidFill>
                  <a:schemeClr val="tx1"/>
                </a:solidFill>
                <a:sym typeface="Wingdings" pitchFamily="2" charset="2"/>
              </a:rPr>
              <a:t>(2015</a:t>
            </a:r>
            <a:r>
              <a:rPr lang="ro-RO" sz="1400" smtClean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sz="1400" smtClean="0">
              <a:solidFill>
                <a:schemeClr val="tx1"/>
              </a:solidFill>
              <a:sym typeface="Wingdings" pitchFamily="2" charset="2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700" smtClean="0"/>
          </a:p>
        </p:txBody>
      </p:sp>
      <p:sp>
        <p:nvSpPr>
          <p:cNvPr id="4" name="Left-Right Arrow 3"/>
          <p:cNvSpPr/>
          <p:nvPr/>
        </p:nvSpPr>
        <p:spPr>
          <a:xfrm>
            <a:off x="5389563" y="3111500"/>
            <a:ext cx="1216025" cy="484188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5389563" y="4008438"/>
            <a:ext cx="1216025" cy="48577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389563" y="4941888"/>
            <a:ext cx="1216025" cy="48577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CEDO - principii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952500" y="2413000"/>
            <a:ext cx="9944100" cy="3462338"/>
          </a:xfrm>
        </p:spPr>
        <p:txBody>
          <a:bodyPr/>
          <a:lstStyle/>
          <a:p>
            <a:pPr eaLnBrk="1" hangingPunct="1"/>
            <a:r>
              <a:rPr lang="ro-RO" smtClean="0"/>
              <a:t>SM nu este exonerat de responsabilitatea în temeiul CEDO dacă încheie un tratat internațional subsecvent, în temeiul căruia își asumă o serie de obligații, răspunderea sa în temeiul primul tratat încheiat se menține.</a:t>
            </a:r>
            <a:r>
              <a:rPr lang="en-US" smtClean="0"/>
              <a:t> (</a:t>
            </a:r>
            <a:r>
              <a:rPr lang="en-US" i="1" smtClean="0"/>
              <a:t>X </a:t>
            </a:r>
            <a:r>
              <a:rPr lang="ro-RO" i="1" smtClean="0"/>
              <a:t>c.</a:t>
            </a:r>
            <a:r>
              <a:rPr lang="en-US" i="1" smtClean="0"/>
              <a:t> German</a:t>
            </a:r>
            <a:r>
              <a:rPr lang="ro-RO" i="1" smtClean="0"/>
              <a:t>iei</a:t>
            </a:r>
            <a:r>
              <a:rPr lang="en-US" i="1" smtClean="0"/>
              <a:t>,</a:t>
            </a:r>
            <a:r>
              <a:rPr lang="en-US" smtClean="0"/>
              <a:t> 1958</a:t>
            </a:r>
            <a:r>
              <a:rPr lang="ro-RO" smtClean="0"/>
              <a:t>)</a:t>
            </a:r>
          </a:p>
          <a:p>
            <a:pPr eaLnBrk="1" hangingPunct="1"/>
            <a:r>
              <a:rPr lang="ro-RO" smtClean="0"/>
              <a:t>CEDO nu exclude transferul de competențe către organizații internaționale, SM rămân responsabile pentru protejarea drepturilor omului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Tipologii cauze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mtClean="0"/>
              <a:t>Posibilitatea formulării unei plângeri împotriva SM pentru măsuri naționale de punere în aplicare a dreptului comunitar/dr. UE/tratat</a:t>
            </a:r>
          </a:p>
          <a:p>
            <a:pPr lvl="1" eaLnBrk="1" hangingPunct="1"/>
            <a:r>
              <a:rPr lang="ro-RO" i="1" smtClean="0"/>
              <a:t>Cantoni</a:t>
            </a:r>
            <a:r>
              <a:rPr lang="ro-RO" smtClean="0"/>
              <a:t> (1996) </a:t>
            </a:r>
          </a:p>
          <a:p>
            <a:pPr lvl="1" eaLnBrk="1" hangingPunct="1"/>
            <a:r>
              <a:rPr lang="ro-RO" i="1" smtClean="0"/>
              <a:t>Matthews (1999)</a:t>
            </a:r>
          </a:p>
          <a:p>
            <a:pPr lvl="1" eaLnBrk="1" hangingPunct="1"/>
            <a:r>
              <a:rPr lang="ro-RO" i="1" smtClean="0"/>
              <a:t>Emesa Sugar</a:t>
            </a:r>
            <a:r>
              <a:rPr lang="ro-RO" smtClean="0"/>
              <a:t> (2005) </a:t>
            </a:r>
          </a:p>
          <a:p>
            <a:pPr lvl="1" eaLnBrk="1" hangingPunct="1"/>
            <a:r>
              <a:rPr lang="ro-RO" i="1" smtClean="0"/>
              <a:t>Senator Lines </a:t>
            </a:r>
            <a:r>
              <a:rPr lang="ro-RO" smtClean="0"/>
              <a:t>(2004)</a:t>
            </a: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Protecția echivalentă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830263" y="2476500"/>
            <a:ext cx="10802937" cy="3398838"/>
          </a:xfrm>
        </p:spPr>
        <p:txBody>
          <a:bodyPr/>
          <a:lstStyle/>
          <a:p>
            <a:pPr algn="just" eaLnBrk="1" hangingPunct="1"/>
            <a:r>
              <a:rPr lang="ro-RO" i="1" smtClean="0"/>
              <a:t>Bosphorus </a:t>
            </a:r>
            <a:r>
              <a:rPr lang="ro-RO" smtClean="0"/>
              <a:t>(2005) punere sub sechestru a unui avion în aplicarea unor obligații impuse de un regulament UE adoptat ca urmare a unei rezoluții ONU</a:t>
            </a:r>
          </a:p>
          <a:p>
            <a:pPr algn="just" eaLnBrk="1" hangingPunct="1"/>
            <a:r>
              <a:rPr lang="ro-RO" u="sng" smtClean="0"/>
              <a:t>Intrebare preliminară la CJUE</a:t>
            </a:r>
            <a:r>
              <a:rPr lang="ro-RO" smtClean="0"/>
              <a:t>: măsura proporțională față de obiectivul urmărit</a:t>
            </a:r>
          </a:p>
          <a:p>
            <a:pPr algn="just" eaLnBrk="1" hangingPunct="1"/>
            <a:r>
              <a:rPr lang="ro-RO" smtClean="0"/>
              <a:t>EU asigură un sistem „</a:t>
            </a:r>
            <a:r>
              <a:rPr lang="en-US" smtClean="0"/>
              <a:t>echivalent</a:t>
            </a:r>
            <a:r>
              <a:rPr lang="ro-RO" smtClean="0"/>
              <a:t>”</a:t>
            </a:r>
            <a:r>
              <a:rPr lang="en-US" smtClean="0"/>
              <a:t>/</a:t>
            </a:r>
            <a:r>
              <a:rPr lang="ro-RO" smtClean="0"/>
              <a:t>„</a:t>
            </a:r>
            <a:r>
              <a:rPr lang="en-US" smtClean="0"/>
              <a:t>comparabil</a:t>
            </a:r>
            <a:r>
              <a:rPr lang="ro-RO" smtClean="0"/>
              <a:t>” de protecție a drepturilor omului</a:t>
            </a:r>
          </a:p>
          <a:p>
            <a:pPr algn="just" eaLnBrk="1" hangingPunct="1"/>
            <a:r>
              <a:rPr lang="ro-RO" smtClean="0"/>
              <a:t>p</a:t>
            </a:r>
            <a:r>
              <a:rPr lang="en-US" smtClean="0"/>
              <a:t>rezumția </a:t>
            </a:r>
            <a:r>
              <a:rPr lang="ro-RO" i="1" smtClean="0"/>
              <a:t>relativă</a:t>
            </a:r>
            <a:r>
              <a:rPr lang="ro-RO" smtClean="0"/>
              <a:t> </a:t>
            </a:r>
            <a:r>
              <a:rPr lang="en-US" smtClean="0"/>
              <a:t>că </a:t>
            </a:r>
            <a:r>
              <a:rPr lang="ro-RO" smtClean="0"/>
              <a:t> s</a:t>
            </a:r>
            <a:r>
              <a:rPr lang="en-US" smtClean="0"/>
              <a:t>tatul a respectat cerințele Convenției</a:t>
            </a:r>
            <a:endParaRPr lang="ro-RO" smtClean="0"/>
          </a:p>
          <a:p>
            <a:pPr algn="just" eaLnBrk="1" hangingPunct="1"/>
            <a:r>
              <a:rPr lang="ro-RO" smtClean="0"/>
              <a:t>Exista sau nu o marja de apreciere recunoscuta SM?</a:t>
            </a:r>
          </a:p>
          <a:p>
            <a:pPr algn="just" eaLnBrk="1" hangingPunct="1">
              <a:buFont typeface="Arial" charset="0"/>
              <a:buNone/>
            </a:pPr>
            <a:endParaRPr lang="ro-RO" u="sng" smtClean="0">
              <a:latin typeface="Arial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Protecția echivalentă?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731838" y="2557463"/>
            <a:ext cx="10747375" cy="3317875"/>
          </a:xfrm>
        </p:spPr>
        <p:txBody>
          <a:bodyPr/>
          <a:lstStyle/>
          <a:p>
            <a:pPr algn="just" eaLnBrk="1" hangingPunct="1"/>
            <a:r>
              <a:rPr lang="ro-RO" sz="1900" i="1" smtClean="0"/>
              <a:t>Michaud</a:t>
            </a:r>
            <a:r>
              <a:rPr lang="ro-RO" sz="1900" smtClean="0"/>
              <a:t> (2012)</a:t>
            </a:r>
          </a:p>
          <a:p>
            <a:pPr algn="just" eaLnBrk="1" hangingPunct="1"/>
            <a:r>
              <a:rPr lang="ro-RO" sz="1900" smtClean="0"/>
              <a:t>3 directive pentru prevenirea folosirii sistemelor financiare pentru spălarea de bani </a:t>
            </a:r>
            <a:endParaRPr lang="en-US" sz="1900" smtClean="0"/>
          </a:p>
          <a:p>
            <a:pPr algn="just" eaLnBrk="1" hangingPunct="1"/>
            <a:r>
              <a:rPr lang="ro-RO" sz="1900" smtClean="0"/>
              <a:t>Principiul confidențialității relațiilor dintre avocați și clienți</a:t>
            </a:r>
          </a:p>
          <a:p>
            <a:pPr algn="just" eaLnBrk="1" hangingPunct="1"/>
            <a:r>
              <a:rPr lang="ro-RO" sz="1900" u="sng" smtClean="0"/>
              <a:t>Solicitare de trimitere preliminară respinsă de instanţa franceză</a:t>
            </a:r>
            <a:endParaRPr lang="en-US" sz="1900" i="1" u="sng" smtClean="0"/>
          </a:p>
          <a:p>
            <a:pPr algn="just" eaLnBrk="1" hangingPunct="1"/>
            <a:r>
              <a:rPr lang="ro-RO" sz="1900" smtClean="0"/>
              <a:t>UE oferă o protecție echivalentă</a:t>
            </a:r>
          </a:p>
          <a:p>
            <a:pPr algn="just" eaLnBrk="1" hangingPunct="1"/>
            <a:r>
              <a:rPr lang="ro-RO" sz="1900" smtClean="0"/>
              <a:t>CEDO: deși dreptul de acces la CJUE este cu mult mai limitat decât la CEDO,  dreptul UE oferă o protecție comparabilă</a:t>
            </a:r>
          </a:p>
          <a:p>
            <a:pPr algn="just" eaLnBrk="1" hangingPunct="1"/>
            <a:r>
              <a:rPr lang="ro-RO" sz="1900" smtClean="0"/>
              <a:t>Aplicare la speță – art. 8 nu a fost încălcat</a:t>
            </a:r>
          </a:p>
          <a:p>
            <a:pPr eaLnBrk="1" hangingPunct="1">
              <a:lnSpc>
                <a:spcPct val="80000"/>
              </a:lnSpc>
            </a:pPr>
            <a:endParaRPr lang="en-US" sz="19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Arii sensibile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90775"/>
            <a:ext cx="9601200" cy="34845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Sistemul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Dublin 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M.S.S. C. Belgiei și Greciei (2011) – încălcare art 3, art 13 coroborat cu art 3, art. 46 CEDO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Tarakhel c. Elveției (2014) – încălcare art. 3 CEDO</a:t>
            </a:r>
          </a:p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Cooperare materie civilă/familie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Povse c. Austriei (2013) – inadmisibila (Brussels II bis)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M.A. c. Austriei (2015) – încălcare art. 8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(Brussels II bis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Avotins c. Letonia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(2014, dar MC) – neîncălcare art. 6 (Brussels I – recunoaștere și executare hotărâre Cipru, 4-3)- gresita interpretare a art 34 Reg 44 de către curtea supremă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Hotărârea de MC, 23 mai 2016, </a:t>
            </a:r>
            <a:r>
              <a:rPr lang="en-US" b="1" smtClean="0">
                <a:ln>
                  <a:noFill/>
                </a:ln>
              </a:rPr>
              <a:t>Avotiņš</a:t>
            </a:r>
            <a:r>
              <a:rPr lang="en-US" smtClean="0">
                <a:ln>
                  <a:noFill/>
                </a:ln>
              </a:rPr>
              <a:t>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o-RO" smtClean="0"/>
              <a:t>Ample referiri la sistemul Uniunii Europene de protecţie a drepturilor fundamentale şi a jurisprudenţei CJUE în materia dr. Omului (par. 36 – 52)</a:t>
            </a:r>
          </a:p>
          <a:p>
            <a:pPr eaLnBrk="1" hangingPunct="1"/>
            <a:endParaRPr lang="ro-RO" smtClean="0"/>
          </a:p>
          <a:p>
            <a:pPr eaLnBrk="1" hangingPunct="1"/>
            <a:r>
              <a:rPr lang="en-US" i="1" smtClean="0"/>
              <a:t>Krombach c. Bamberski</a:t>
            </a:r>
            <a:r>
              <a:rPr lang="ro-RO" i="1" smtClean="0"/>
              <a:t>, </a:t>
            </a:r>
            <a:r>
              <a:rPr lang="en-US" smtClean="0"/>
              <a:t>C-</a:t>
            </a:r>
            <a:r>
              <a:rPr lang="en-US" u="sng" smtClean="0">
                <a:hlinkClick r:id="rId2"/>
              </a:rPr>
              <a:t>7/98</a:t>
            </a:r>
            <a:r>
              <a:rPr lang="en-US" smtClean="0"/>
              <a:t>, </a:t>
            </a:r>
            <a:r>
              <a:rPr lang="en-US" i="1" smtClean="0"/>
              <a:t>ASML Netherlands BV c. Semiconductor Industry Services GmbH (SEMIS)</a:t>
            </a:r>
            <a:r>
              <a:rPr lang="ro-RO" smtClean="0"/>
              <a:t> </a:t>
            </a:r>
            <a:r>
              <a:rPr lang="en-US" smtClean="0"/>
              <a:t>C-</a:t>
            </a:r>
            <a:r>
              <a:rPr lang="en-US" u="sng" smtClean="0">
                <a:hlinkClick r:id="rId2"/>
              </a:rPr>
              <a:t>283/05</a:t>
            </a:r>
            <a:r>
              <a:rPr lang="ro-RO" smtClean="0"/>
              <a:t>, </a:t>
            </a:r>
            <a:r>
              <a:rPr lang="ro-RO" i="1" smtClean="0"/>
              <a:t>DEB, C-</a:t>
            </a:r>
            <a:r>
              <a:rPr lang="en-US" u="sng" smtClean="0">
                <a:hlinkClick r:id="rId2"/>
              </a:rPr>
              <a:t>279/09</a:t>
            </a:r>
            <a:r>
              <a:rPr lang="ro-RO" smtClean="0"/>
              <a:t>, </a:t>
            </a:r>
            <a:r>
              <a:rPr lang="en-US" i="1" smtClean="0"/>
              <a:t>Gascogne Sack Deutschland GmbH c. Commission</a:t>
            </a:r>
            <a:r>
              <a:rPr lang="ro-RO" i="1" smtClean="0"/>
              <a:t>, </a:t>
            </a:r>
            <a:r>
              <a:rPr lang="en-US" smtClean="0"/>
              <a:t>C-</a:t>
            </a:r>
            <a:r>
              <a:rPr lang="en-US" u="sng" smtClean="0">
                <a:hlinkClick r:id="rId2"/>
              </a:rPr>
              <a:t>40/12</a:t>
            </a:r>
            <a:r>
              <a:rPr lang="ro-RO" smtClean="0"/>
              <a:t>, </a:t>
            </a:r>
            <a:r>
              <a:rPr lang="en-US" i="1" smtClean="0"/>
              <a:t>J. McB. c. L.E.</a:t>
            </a:r>
            <a:r>
              <a:rPr lang="ro-RO" smtClean="0"/>
              <a:t>, </a:t>
            </a:r>
            <a:r>
              <a:rPr lang="en-US" smtClean="0"/>
              <a:t>C‑</a:t>
            </a:r>
            <a:r>
              <a:rPr lang="en-US" u="sng" smtClean="0">
                <a:hlinkClick r:id="rId2"/>
              </a:rPr>
              <a:t>400/10</a:t>
            </a:r>
            <a:r>
              <a:rPr lang="en-US" smtClean="0"/>
              <a:t> PPU  </a:t>
            </a:r>
            <a:endParaRPr lang="ro-RO" smtClean="0"/>
          </a:p>
          <a:p>
            <a:pPr eaLnBrk="1" hangingPunct="1"/>
            <a:endParaRPr lang="ro-RO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739775"/>
            <a:ext cx="52959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790700"/>
            <a:ext cx="50053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0" y="3600450"/>
            <a:ext cx="371316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Hotărârea de MC, 23 mai 2016, </a:t>
            </a:r>
            <a:r>
              <a:rPr lang="en-US" b="1" smtClean="0">
                <a:ln>
                  <a:noFill/>
                </a:ln>
              </a:rPr>
              <a:t>Avotiņš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o-RO" smtClean="0"/>
              <a:t>Drepturile fundamentale şi principiul încrederii reciproce/Carta</a:t>
            </a:r>
          </a:p>
          <a:p>
            <a:pPr eaLnBrk="1" hangingPunct="1"/>
            <a:r>
              <a:rPr lang="en-US" i="1" smtClean="0"/>
              <a:t>N.S. c. Secretary of State for the Home Department</a:t>
            </a:r>
            <a:r>
              <a:rPr lang="en-US" smtClean="0"/>
              <a:t> (C-</a:t>
            </a:r>
            <a:r>
              <a:rPr lang="en-US" u="sng" smtClean="0">
                <a:hlinkClick r:id="rId2"/>
              </a:rPr>
              <a:t>411/10</a:t>
            </a:r>
            <a:r>
              <a:rPr lang="en-US" smtClean="0"/>
              <a:t> </a:t>
            </a:r>
            <a:r>
              <a:rPr lang="ro-RO" smtClean="0"/>
              <a:t>şi </a:t>
            </a:r>
            <a:r>
              <a:rPr lang="en-US" smtClean="0"/>
              <a:t>C-</a:t>
            </a:r>
            <a:r>
              <a:rPr lang="en-US" u="sng" smtClean="0">
                <a:hlinkClick r:id="rId2"/>
              </a:rPr>
              <a:t>493/10</a:t>
            </a:r>
            <a:r>
              <a:rPr lang="ro-RO" u="sng" smtClean="0"/>
              <a:t>), </a:t>
            </a:r>
            <a:r>
              <a:rPr lang="en-US" i="1" u="sng" smtClean="0"/>
              <a:t>Melloni c. Ministerio Fiscal</a:t>
            </a:r>
            <a:r>
              <a:rPr lang="en-US" u="sng" smtClean="0"/>
              <a:t> (C-</a:t>
            </a:r>
            <a:r>
              <a:rPr lang="en-US" u="sng" smtClean="0">
                <a:hlinkClick r:id="rId2"/>
              </a:rPr>
              <a:t>399/11</a:t>
            </a:r>
            <a:r>
              <a:rPr lang="ro-RO" smtClean="0"/>
              <a:t>), </a:t>
            </a:r>
            <a:r>
              <a:rPr lang="en-US" i="1" smtClean="0"/>
              <a:t>Alpha Bank Cyprus Ltd c. Dau Si Senh et autres</a:t>
            </a:r>
            <a:r>
              <a:rPr lang="en-US" smtClean="0"/>
              <a:t> (affaire C-</a:t>
            </a:r>
            <a:r>
              <a:rPr lang="en-US" u="sng" smtClean="0">
                <a:hlinkClick r:id="rId2"/>
              </a:rPr>
              <a:t>519/13</a:t>
            </a:r>
            <a:r>
              <a:rPr lang="en-US" smtClean="0"/>
              <a:t> </a:t>
            </a:r>
            <a:endParaRPr lang="ro-RO" smtClean="0"/>
          </a:p>
          <a:p>
            <a:pPr eaLnBrk="1" hangingPunct="1"/>
            <a:r>
              <a:rPr lang="ro-RO" smtClean="0"/>
              <a:t>Avizul 2/13 (prima hotărâre CEDO după 18 decembrie 2014 care menţionează Avizul CJUE)</a:t>
            </a:r>
          </a:p>
          <a:p>
            <a:pPr eaLnBrk="1" hangingPunct="1"/>
            <a:r>
              <a:rPr lang="ro-RO" smtClean="0"/>
              <a:t>Referinţe la mecanismul trimiterilor preliminare CJUE</a:t>
            </a: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o-RO" smtClean="0">
                <a:ln>
                  <a:noFill/>
                </a:ln>
              </a:rPr>
              <a:t>Hotărârea de MC, 23 mai 2016, </a:t>
            </a:r>
            <a:r>
              <a:rPr lang="en-US" b="1" smtClean="0">
                <a:ln>
                  <a:noFill/>
                </a:ln>
              </a:rPr>
              <a:t>Avotiņš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smtClean="0"/>
              <a:t>Protec</a:t>
            </a:r>
            <a:r>
              <a:rPr lang="ro-RO" sz="2000" smtClean="0">
                <a:latin typeface="Arial" charset="0"/>
              </a:rPr>
              <a:t>ția echivalentă oferită de dr. UE – 2 condiții</a:t>
            </a:r>
          </a:p>
          <a:p>
            <a:r>
              <a:rPr lang="ro-RO" sz="2000" smtClean="0">
                <a:latin typeface="Arial" charset="0"/>
              </a:rPr>
              <a:t>1. absența unei marje de apreciere în favoarea statului atunci când pune în aplicare dr. UE (îndeplinită – art 34 pct 2 Reg 44/2001)</a:t>
            </a:r>
          </a:p>
          <a:p>
            <a:r>
              <a:rPr lang="ro-RO" sz="2000" smtClean="0">
                <a:latin typeface="Arial" charset="0"/>
              </a:rPr>
              <a:t>2. posibilitatea utilizării mecanismelor de protecție procedurală oferite de dr. UE, respectiv trimitirea preliminară (reclamantul a avut posibilitatea să ceară instanței supreme din Letonia să formuleze o întrebare preliminară, dar nu a utilizat această cale)</a:t>
            </a:r>
          </a:p>
          <a:p>
            <a:r>
              <a:rPr lang="ro-RO" sz="2000" smtClean="0">
                <a:latin typeface="Arial" charset="0"/>
              </a:rPr>
              <a:t>Concluzia – suficiente garanții oferite de dr. UE/principiul încrederii reciproce între MS, neîncălcare art, 6 CEDO</a:t>
            </a:r>
            <a:endParaRPr lang="en-US" sz="20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Arii sensibile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ro-R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Nemotivarea refuzului de a formula trimiteri preliminare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Ullens de Schooten și Rezabek c. Belgiei (2011) – neîncălcare art. 6 CEDO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Dhahbi c. Italiei (2014) – încălcare art. 6 CEDO</a:t>
            </a:r>
          </a:p>
          <a:p>
            <a:pPr lvl="1"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Schipani ș.a. C. Italiei (2015)- – încălcare art. 6 CEDO</a:t>
            </a:r>
          </a:p>
          <a:p>
            <a:pPr marL="457200" lvl="1" indent="0" eaLnBrk="1" fontAlgn="auto" hangingPunct="1">
              <a:buFont typeface="Arial"/>
              <a:buNone/>
              <a:defRPr/>
            </a:pPr>
            <a:r>
              <a:rPr lang="ro-RO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(pendinte – Repcevirag Szovetkezet c. Ungariei)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i="1" smtClean="0">
                <a:ln>
                  <a:noFill/>
                </a:ln>
              </a:rPr>
              <a:t>Instanțele, drepturile fundamentale și Carta</a:t>
            </a:r>
            <a:r>
              <a:rPr lang="ro-RO" smtClean="0">
                <a:ln>
                  <a:noFill/>
                </a:ln>
              </a:rPr>
              <a:t>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18050" cy="3309937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o-RO" smtClean="0"/>
              <a:t>Tipologii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o-RO" smtClean="0"/>
              <a:t>	Drepturi fundamentale (alte instrumente)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o-RO" smtClean="0"/>
              <a:t>Situatii pur interne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o-RO" smtClean="0"/>
              <a:t>Invocarea prevederilor din Cartă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725" y="2560638"/>
            <a:ext cx="4718050" cy="3309937"/>
          </a:xfrm>
        </p:spPr>
        <p:txBody>
          <a:bodyPr rtlCol="0"/>
          <a:lstStyle/>
          <a:p>
            <a:pPr eaLnBrk="1" fontAlgn="auto" hangingPunct="1">
              <a:buFont typeface="Wingdings" panose="05000000000000000000" pitchFamily="2" charset="2"/>
              <a:buChar char="q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Materie</a:t>
            </a:r>
          </a:p>
          <a:p>
            <a:pPr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Discriminare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clauze abuzive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taxa de poluare</a:t>
            </a:r>
          </a:p>
          <a:p>
            <a:pPr eaLnBrk="1" fontAlgn="auto" hangingPunct="1">
              <a:buFont typeface="Wingdings" panose="05000000000000000000" pitchFamily="2" charset="2"/>
              <a:buChar char="v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protecție jurisdicțională efectivă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(art. 17, 20, 21, 47 Cartă)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Dacă e cu drepturile omului...atunci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Reflex automat – drepturile omului – CEDO, Declaratia Universala, Carta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C-483/11 și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C-484/11, Boncea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 din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221/2009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cum 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amendat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către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Constituțională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nr. 1358/21.10.2010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contravin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 din [CEDO]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 din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Declarația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universală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[…]?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2)      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 din [CEDO]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8 din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Declarația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universală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[…] se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opun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reglementări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permite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restrângerea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persoane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condamnată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politic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printr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‑o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contrară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dispozițiilor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primi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despăgubiri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materiale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pentru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prejudiciul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moral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suferit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urmare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admiterii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excepții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neconstituționalitate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?”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C- 462/11, Cozman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4301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„1)      Articolul 1 din [Protocolul adițional nr. 1 la CEDO] trebuie interpretat în sensul că permite reducerea salariilor personalului plătit din fonduri publice cu 25 %, conform articolului 1 alineatul (1) din Legea nr. 118/2010 […]?</a:t>
            </a:r>
          </a:p>
          <a:p>
            <a:pPr eaLnBrk="1" hangingPunct="1"/>
            <a:r>
              <a:rPr lang="en-US" i="1" smtClean="0"/>
              <a:t>2)       În caz afirmativ, să se aprecieze dacă dreptul asupra salariului este un drept absolut, fără posibilitatea statului de a aduce anumite limitări acestui drept.”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C‑134/12,</a:t>
            </a:r>
            <a:r>
              <a:rPr lang="ro-RO" smtClean="0">
                <a:ln>
                  <a:noFill/>
                </a:ln>
              </a:rPr>
              <a:t> Corpul polițiștilor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440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i="1" smtClean="0"/>
              <a:t>1) P</a:t>
            </a:r>
            <a:r>
              <a:rPr lang="en-US" i="1" smtClean="0"/>
              <a:t>revederile articolului 17 alineatul (1), ale articolului 20 și ale articolului 21 alineatul (1) din [cartă] trebuie interpretate în sensul că se opun unor reduceri salariale precum cele operate de statul român prin Legea nr. 118/2010 și prin Legea nr. 285/2010[?]</a:t>
            </a:r>
          </a:p>
          <a:p>
            <a:pPr eaLnBrk="1" hangingPunct="1"/>
            <a:r>
              <a:rPr lang="en-US" i="1" smtClean="0"/>
              <a:t>2)   </a:t>
            </a:r>
            <a:r>
              <a:rPr lang="ro-RO" i="1" smtClean="0"/>
              <a:t>Di</a:t>
            </a:r>
            <a:r>
              <a:rPr lang="en-US" i="1" smtClean="0"/>
              <a:t>spozițiile articolului 15 paragraful [3] din [CEDO], în baza căruia Guvernul României era obligat să notifice Secretarul General al Consiliului Europei despre intenția luării măsurii reducerilor salariale și de a preciza durata de timp prevăzută pentru aplicarea acesteia, trebuie interpretate ca fiind de natură să atragă invalidarea Legii nr. 118/2010 și a Legii nr. 285/2010[?]”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C-407/15</a:t>
            </a: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Ovidiu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Rîpanu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Ordonanța Curții</a:t>
            </a:r>
            <a:r>
              <a:rPr lang="ro-RO" b="1" smtClean="0"/>
              <a:t>, </a:t>
            </a:r>
            <a:r>
              <a:rPr lang="it-IT" b="1" smtClean="0"/>
              <a:t>8 februarie 2016</a:t>
            </a:r>
            <a:endParaRPr lang="en-US" smtClean="0"/>
          </a:p>
          <a:p>
            <a:pPr eaLnBrk="1" hangingPunct="1"/>
            <a:r>
              <a:rPr lang="it-IT" b="1" smtClean="0"/>
              <a:t>Carta drepturilor fundamentale a Uniunii Europene – Dreptul la un proces echitabil – Decizie a unei Curți Constituționale – Efect obligatoriu – Publicare în jurnalul oficial al statului membru vizat – Lipsa efectului suspensiv între pronunțare și publicare – Punere în aplicare a dreptului Uniunii – Lipsă – Necompetență vădită a Curții”</a:t>
            </a:r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4838" y="633413"/>
            <a:ext cx="11085512" cy="5486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„[…]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47 [al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doilea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paragraf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din Carta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Europene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care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regle</a:t>
            </a:r>
            <a:r>
              <a:rPr lang="ro-RO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o-RO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mentează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oricărei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persoane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un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echitabil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opune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reglementări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interne care,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o parte,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prevede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caracterul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general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obligatoriu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deciziilor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Curții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Constituționale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pentru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instanțele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judecătorești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momentul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publicării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acestora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Oficial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așa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prevăd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147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(4)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[…]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(3)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47/1992 […],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parte, nu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reglementează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suspendarea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cauzei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deduse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judecății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măcar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durata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cuprinsă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între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pronunțării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Curții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Constituționale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data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publicării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acesteia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Monitorul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Oficial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[al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așa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prevede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29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47/1992 […],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așa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cum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modificat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punctul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177/2010,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posibilitatea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revizuirii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judecătorești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definitive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s‑a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soluționat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cauza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fond,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situația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după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pronunțarea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acesteia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Constituțională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respins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inadmisibilă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excepția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neconstituționalitate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invocată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cauză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temeiul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29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(3)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47/1992 […], ca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urmare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faptului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printr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anterioară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Constituțională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constatat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neconstituționalitatea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acelorași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prevederi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legale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au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făcut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obiectul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excepției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invocate, cum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prevede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509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punctul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 din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134/2010 […]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per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contrario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?”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C-407/15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Ovidiu Rîpanu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niciun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element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considere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litigiul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principal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privește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interpretarea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sau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aplicarea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alte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norme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decât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figurează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potrivit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litigiul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principal 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legătură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aplicabilitatea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Curții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Constituționale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privește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nicidecum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din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cartă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atunci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când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situație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juridică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domeniul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competentă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examineze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iar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eventual invocate ale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cartei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pot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constitui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însele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temeiul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acestei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competențe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Ordonanța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Pondiche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C‑608/14, EU:C:2015:313,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punctul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jurisprudența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citată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938" y="639763"/>
            <a:ext cx="50974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639763"/>
            <a:ext cx="499903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475" y="3922713"/>
            <a:ext cx="33623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3922713"/>
            <a:ext cx="2979738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C-328/15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Andreea CorinaTârșia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Ordonanța 14 aprilie 2016.</a:t>
            </a:r>
            <a:endParaRPr lang="en-US" smtClean="0"/>
          </a:p>
          <a:p>
            <a:pPr eaLnBrk="1" hangingPunct="1"/>
            <a:r>
              <a:rPr lang="it-IT" smtClean="0"/>
              <a:t>Egalitate de tratament și nediscriminare – Articolul 6 alineatul (1) TUE – Carta drepturilor fundamentale a Uniunii Europene – articolul 20, articolul 21 alineatul (1) și articolul 52 – Directivele 76/207/CEE și 2006/54/CE – Reglementare națională care prevede acordarea unui spor numai cadrelor universitare care au obținut </a:t>
            </a:r>
            <a:r>
              <a:rPr lang="it-IT" u="sng" smtClean="0"/>
              <a:t>titlul de doctor înainte de intrarea în vigoare a acestei reglementări.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C-328/15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Andreea CorinaTârșia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Principiile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egalității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nediscriminării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Directiva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76/207,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Directiva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[2006]/54,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din TUE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20,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21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52 din </a:t>
            </a:r>
            <a:r>
              <a:rPr lang="en-US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pot fi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opunându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‑se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reglementări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nr. 330/2009,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Ordonanța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urgență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Guvernului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nr. [1]/2010,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nr. 285/2010,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prevăd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diferențierea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tratament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dintre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cadrele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universitare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dobândit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titlul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științific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doctor anterior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intrării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vigoare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nr. 330/2009,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aflate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sporului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doctoral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cuantum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15 %,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dobândit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ulterior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titlu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fără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exista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justificare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ordin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rezonabil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C-496/14</a:t>
            </a: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Tamara Văraru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Ordonanța Curții (Camera a noua) din 7 mai 2015.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Cerere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având ca obiect pronunțarea unei hotărâri preliminare: Tribunalul Sibiu -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România.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Carta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 fundamentale a Uniunii Europene - Principiile egalității de tratament și nediscriminării în materie de securitate socială - Calculul cuantumului indemnizației pentru creșterea copilului - Neaplicarea dreptului Uniunii </a:t>
            </a:r>
            <a: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o-RO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Situația de fapt – Văraru-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român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Consiliul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pentru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Combaterea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Discriminării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parte,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legătură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cererea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indemnizație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pentru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creșterea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copilului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alocație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stat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formulată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doamna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Văraru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copii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săi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(gemeni)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C-496/14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Tamara Văraru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Prevederile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(l),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24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(l),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34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(l)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(2)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52 din Carta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Regulamentul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 nr. 883/2004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privind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coordonarea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securitate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socială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pot fi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opunându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‑se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reglementări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OUG [nr.] 111/2010,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reglementează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diferențieri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tratament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între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copiii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secunzi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terți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etc.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proveniți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dintr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sarcină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multiplă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primi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proveniți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dintr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sarcină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multiplă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proveniți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dintr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sarcină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simplă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[?]”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C-496/14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Tamara Văraru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modalitățile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calcul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indemnizațiilor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pentru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creșterea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copilului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alocațiilor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stat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prevăzute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românesc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niciun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element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această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decizie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trimitere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oferă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indicii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menționate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urmări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urmare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diferențele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tratament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invocate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litigiul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principal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sub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incidența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național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(vezi si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C-608/14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Pondiche, 7 mai 2015)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C-305/14</a:t>
            </a: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Băbășan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Ordonanța Curții (Camera a noua) din 10 februarie 2015.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Sergiu Lucian Băbășan împotriva Inspectoratul Județean de Poliție Satu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Mare.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Carta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 fundamentale a Uniunii Europene - Legislație națională potrivit căreia este necesară o autorizație prealabilă pentru organizarea unei adunări publice - Lipsa punerii în aplicare a dreptului Uniunii </a:t>
            </a:r>
            <a:endParaRPr lang="ro-R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Situația de fapt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Băbășan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Inspectoratul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Județean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Poliție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Satu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Mare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amendă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contravențională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adunare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]n campania electorala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fără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autorizația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necesară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C-305/14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Băbășan</a:t>
            </a:r>
            <a:endParaRPr lang="en-US" b="1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din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privind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raportat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din Carta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direct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teritoriul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României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privire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cetățeni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sau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nu?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articolului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din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Tratatul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privind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Europeană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raportat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(1) din Carta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trebuie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îngăduie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constrângerea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cetățenilor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conformarea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stipulații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legale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domestic al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statelor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normele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imperative ale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Legii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[nr.] 60/1991 […]?”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C-305/14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Băbășan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litigiul principal are ca obiect dispozițiile unei legi române privind organizarea adunărilor publice, aplicate într‑un context care nu prezintă nicio legătură cu dreptul Uniunii.</a:t>
            </a:r>
          </a:p>
          <a:p>
            <a:pPr eaLnBrk="1" hangingPunct="1"/>
            <a:r>
              <a:rPr lang="en-US" smtClean="0"/>
              <a:t>niciun element care să permită să se considere că litigiul menționat privește interpretarea sau aplicarea unei alte norme a dreptului Uniunii decât cele care sunt prevăzute în cartă.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ln>
                  <a:noFill/>
                </a:ln>
              </a:rPr>
              <a:t>C-92/14</a:t>
            </a:r>
            <a:r>
              <a:rPr lang="ro-RO" b="1" smtClean="0">
                <a:ln>
                  <a:noFill/>
                </a:ln>
              </a:rPr>
              <a:t>, Tudoran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Ordonanța Curții (camera a șasea) din 3 iulie 2014.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Trimitere </a:t>
            </a:r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preliminară - Directivele 93/13/CEE și 2008/48/CE - Aplicare ratione temporis și ratione materiae - Fapte anterioare aderării României la Uniunea Europeană - Carta drepturilor fundamentale a Uniunii Europene - Punere în aplicare a dreptului Uniunii - Lipsă - Necompetență vădită - Articolele 49 TFUE și 56 TFUE - Inadmisibilitate vădită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Situatia de fapt Reclamantii -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Suport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Colect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SRL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contestatie la executare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contract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credit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bancar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garantat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ipotecă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fr-F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încheiat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fr-FR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fr-FR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octombrie</a:t>
            </a:r>
            <a:r>
              <a:rPr lang="fr-FR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2006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ln>
                  <a:noFill/>
                </a:ln>
              </a:rPr>
              <a:t>C-92/14</a:t>
            </a:r>
            <a:r>
              <a:rPr lang="ro-RO" b="1" smtClean="0">
                <a:ln>
                  <a:noFill/>
                </a:ln>
              </a:rPr>
              <a:t>, Tudoran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nici dispozițiile Directivei 93/13,</a:t>
            </a:r>
            <a:r>
              <a:rPr lang="ro-RO" smtClean="0"/>
              <a:t> - ratione temporis</a:t>
            </a:r>
            <a:r>
              <a:rPr lang="en-US" smtClean="0"/>
              <a:t> nici cele ale Directivei 2008/48 </a:t>
            </a:r>
            <a:r>
              <a:rPr lang="ro-RO" smtClean="0"/>
              <a:t>ratione materiae </a:t>
            </a:r>
            <a:r>
              <a:rPr lang="en-US" smtClean="0"/>
              <a:t>nu sunt aplicabile </a:t>
            </a:r>
            <a:endParaRPr lang="ro-RO" smtClean="0"/>
          </a:p>
          <a:p>
            <a:pPr eaLnBrk="1" hangingPunct="1"/>
            <a:r>
              <a:rPr lang="ro-RO" smtClean="0"/>
              <a:t>a</a:t>
            </a:r>
            <a:r>
              <a:rPr lang="en-US" smtClean="0"/>
              <a:t>rticolele 49 TFUE și 56 TFUE</a:t>
            </a:r>
            <a:r>
              <a:rPr lang="ro-RO" smtClean="0"/>
              <a:t>- </a:t>
            </a:r>
            <a:r>
              <a:rPr lang="en-US" smtClean="0"/>
              <a:t>libertatea de stabilire și libera prestare a serviciilor nu sunt aplicabile într‑o situație în care toate elementele se limitează la interiorul unui singur stat membru</a:t>
            </a:r>
            <a:r>
              <a:rPr lang="ro-RO" smtClean="0"/>
              <a:t> </a:t>
            </a:r>
            <a:r>
              <a:rPr lang="en-US" smtClean="0"/>
              <a:t>     </a:t>
            </a:r>
            <a:endParaRPr lang="ro-RO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Surse multiple de protectie</a:t>
            </a:r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22700" y="2438400"/>
            <a:ext cx="3695700" cy="3670300"/>
          </a:xfrm>
        </p:spPr>
      </p:pic>
      <p:sp>
        <p:nvSpPr>
          <p:cNvPr id="6" name="Cloud Callout 5"/>
          <p:cNvSpPr/>
          <p:nvPr/>
        </p:nvSpPr>
        <p:spPr>
          <a:xfrm>
            <a:off x="7696200" y="2438400"/>
            <a:ext cx="3200400" cy="1803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8166100" y="2857500"/>
            <a:ext cx="2057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Garamond" pitchFamily="18" charset="0"/>
              </a:rPr>
              <a:t>Conventia </a:t>
            </a:r>
            <a:r>
              <a:rPr lang="en-US">
                <a:latin typeface="Garamond" pitchFamily="18" charset="0"/>
              </a:rPr>
              <a:t>Europeana a Drepturilor Omului?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838200" y="2551113"/>
            <a:ext cx="2806700" cy="169068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1206500" y="27178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b="1">
                <a:latin typeface="Garamond" pitchFamily="18" charset="0"/>
              </a:rPr>
              <a:t>Carta</a:t>
            </a:r>
            <a:r>
              <a:rPr lang="ro-RO">
                <a:latin typeface="Garamond" pitchFamily="18" charset="0"/>
              </a:rPr>
              <a:t> drepturilor fundamentale a Uniunii Europene?</a:t>
            </a:r>
            <a:endParaRPr lang="en-US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ln>
                  <a:noFill/>
                </a:ln>
              </a:rPr>
              <a:t>C-92/14</a:t>
            </a:r>
            <a:r>
              <a:rPr lang="ro-RO" b="1" smtClean="0">
                <a:ln>
                  <a:noFill/>
                </a:ln>
              </a:rPr>
              <a:t>, Tudoran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 nici dispozițiile Directivelor 93/13 și 2008/48, nici articolele 49 TFUE și 56 TFUE nu sunt aplicabile litigiului principal.</a:t>
            </a:r>
          </a:p>
          <a:p>
            <a:pPr eaLnBrk="1" hangingPunct="1"/>
            <a:r>
              <a:rPr lang="en-US" smtClean="0"/>
              <a:t>decizia de trimitere nu cuprinde niciun element concret care să permită să se considere că obiectul cauzei principale are legătură cu alte dispoziții ale dreptului Uniunii sau se referă la o reglementare națională care pune în aplicare dreptul Uniunii în sensul articolului 51 alineatul (1) din cartă.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ln>
                  <a:noFill/>
                </a:ln>
              </a:rPr>
              <a:t>C-69/14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Dragoș Constantin Târșia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Hotărârea Curții (Marea Cameră) din 6 octombrie 2015.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Trimitere </a:t>
            </a:r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preliminară - Principiile echivalenței și efectivității - Autoritate de lucru judecat - Restituirea plății nedatorate - Restituirea taxelor percepute de un stat membru cu încălcarea dreptului Uniunii - Hotărâre judecătorească definitivă care obligă la plata unei taxe incompatibile cu dreptul Uniunii - Cerere de revizuire a unei astfel de hotărâri judecătorești - Legislație națională care permite revizuirea, având în vedere hotărârile ulterioare ale Curții pronunțate cu titlu preliminar, doar a hotărârilor judecătorești definitive în materie administrativă.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Situatia de fapt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domnul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Târşia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o parte,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român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reprezentat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Ministerul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Finanţelor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şi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Economiei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Serviciul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public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comunitar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regim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permise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conducere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şi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înmatriculare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autovehiculelor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parte,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referitor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cerere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revizuire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definitive,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domnul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Târşia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taxe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declarate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ulterior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incompatibilă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procedurale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aplicabile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litigiilor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civile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prevăd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posibilitatea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 introduce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cerere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revizuire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judecătorești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definitive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temeiul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încălcări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timp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cerere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introdusă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potrivit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procedurale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reglementează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contenciosul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ln>
                  <a:noFill/>
                </a:ln>
              </a:rPr>
              <a:t>C-69/14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Dragoș Constantin Târșia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17, 20, 21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47 din Carta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fundamentale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Europene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[TUE],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110 [TFUE],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securității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juridice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jurisprudența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Curții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pot fi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opunându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‑se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reglementări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articolul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alineatul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(2)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contenciosului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],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ede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posibilitatea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revizuirii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judecătorești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exclusiv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contenciosului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ipoteza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încălcării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principiului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priorității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permit[e]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posibilitatea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revizuirii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judecătorești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interne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decât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contenciosul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civile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ipoteza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încălcării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aceluiași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principiu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priorității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[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urmă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ln>
                  <a:noFill/>
                </a:ln>
              </a:rPr>
              <a:t>C-69/14</a:t>
            </a:r>
            <a:r>
              <a:rPr lang="ro-RO" b="1" smtClean="0">
                <a:ln>
                  <a:noFill/>
                </a:ln>
              </a:rPr>
              <a:t>, </a:t>
            </a:r>
            <a:r>
              <a:rPr lang="it-IT" b="1" smtClean="0">
                <a:ln>
                  <a:noFill/>
                </a:ln>
              </a:rPr>
              <a:t>Dragoș Constantin Târșia 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obține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rambursarea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unor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taxe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percepute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un stat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membru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încălcarea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normelor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reprezintă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consecința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completarea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drepturilor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conferite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justițiabililor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interzic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taxe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după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cum au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sunt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așadar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obligate,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principiu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ramburseze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impozitele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percepute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încălcarea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endParaRPr lang="ro-RO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trebuie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considere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trimitere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solicită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esență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stabilească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dacă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special </a:t>
            </a:r>
            <a:r>
              <a:rPr lang="en-US" sz="29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principiile</a:t>
            </a:r>
            <a:r>
              <a:rPr lang="en-US" sz="29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echivalenței</a:t>
            </a:r>
            <a:r>
              <a:rPr lang="en-US" sz="29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sz="29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efectivității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trebuie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interpretat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sensul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opune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 o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instanță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aibă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posibilitatea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revizui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judecătorească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definitivă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pronunțată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cadrul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acțiuni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civilă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cazul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această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dovedește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fi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incompatibilă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o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interpretare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reținută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ulterior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datei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care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menționată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rămas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definitivă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condițiile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o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astfel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posibilitate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există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ceea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privește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hotărârile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judecătorești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definitive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incompatibile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pronunțate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cadrul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unor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acțiuni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natură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administrativă</a:t>
            </a:r>
            <a:r>
              <a:rPr lang="en-US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o-RO" sz="2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sz="29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Fara referire la dispozitiile Cartei solicitate a fi interpretate prin intrebarea preliminara.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C-331/13</a:t>
            </a: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Ilie Nicolae Nicula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Hotărârea Curții (Marea Cameră) din 15 octombrie 2014.</a:t>
            </a:r>
            <a:endParaRPr lang="en-US" smtClean="0"/>
          </a:p>
          <a:p>
            <a:pPr eaLnBrk="1" hangingPunct="1"/>
            <a:r>
              <a:rPr lang="it-IT" b="1" smtClean="0"/>
              <a:t>Restituirea taxelor percepute de un stat membru cu încălcarea dreptului Uniunii</a:t>
            </a:r>
            <a:endParaRPr lang="ro-RO" b="1" smtClean="0"/>
          </a:p>
          <a:p>
            <a:pPr eaLnBrk="1" hangingPunct="1"/>
            <a:r>
              <a:rPr lang="ro-RO" smtClean="0"/>
              <a:t>Situatia de fapt - </a:t>
            </a:r>
            <a:r>
              <a:rPr lang="en-US" smtClean="0"/>
              <a:t>domnul Nicula, pe de o parte, și Administrația Finanțelor Publice a Municipiului Sibiu și Administrația Fondului pentru Mediu, pe de altă parte, cu privire la refuzul acestora din urmă de a admite cererea acestuia de restituire a taxei pe poluare pentru autovehicule (denumită în continuare „taxa pe poluare”), percepută cu încălcarea dreptului Uniunii.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n>
                  <a:noFill/>
                </a:ln>
              </a:rPr>
              <a:t>C-331/13</a:t>
            </a:r>
            <a:r>
              <a:rPr lang="ro-RO" b="1" smtClean="0">
                <a:ln>
                  <a:noFill/>
                </a:ln>
              </a:rPr>
              <a:t>, Ilie Nicolae Nicula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„Dispozițiile articolului [6 TUE], ale articolelor 17, 20 și 21 din Carta drepturilor fundamentale a Uniunii Europene, ale articolului 110 TFUE, principiul securității juridice și principiul non reformatio in peius, ambele statuate [de] dreptul [Uniunii] și jurisprudența Curții [Hotărârea Belbouab, 10/78, EU:C:1978:181, și Hotărârea Belgocodex, C‑381/97, EU:C:1998:589], pot fi interpretate ca opunându‑se unei reglementări precum [OUG nr. 9/2013?]”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Art. 51 Domeniul de aplicare al Cartei</a:t>
            </a:r>
          </a:p>
        </p:txBody>
      </p:sp>
      <p:sp>
        <p:nvSpPr>
          <p:cNvPr id="645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(1) Dispozițiile prezentei carte se adresează instituțiilor, organelor, oficiilor și agențiilor Uniunii, cu respectarea principiului subsidiarității, precum și statelor membre numai în </a:t>
            </a:r>
            <a:r>
              <a:rPr lang="en-US" b="1" u="sng" smtClean="0"/>
              <a:t>cazul în care acestea pun în aplicare dreptul Uniunii. (…) </a:t>
            </a:r>
            <a:endParaRPr lang="ro-RO" b="1" u="sng" smtClean="0"/>
          </a:p>
          <a:p>
            <a:pPr eaLnBrk="1" hangingPunct="1"/>
            <a:r>
              <a:rPr lang="en-US" smtClean="0"/>
              <a:t>(2) Prezenta cartă nu extinde domeniul de aplicare a dreptului Uniunii în afara competențelor Uniunii, nu creează nicio competență sau sarcină nouă pentru Uniune și nu modifică competențele și sarcinile stabilite de tratate.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când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 măsurile naționale adoptate în scopul punerii în aplicare </a:t>
            </a:r>
            <a:r>
              <a:rPr lang="en-US" b="1" u="sng" smtClean="0"/>
              <a:t>a unui regulament </a:t>
            </a:r>
            <a:r>
              <a:rPr lang="en-US" smtClean="0"/>
              <a:t>UE (Hot. din 13 iulie 1989, Wachauf, C-5/88 Rec., p. 2609)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sau a </a:t>
            </a:r>
            <a:r>
              <a:rPr lang="en-US" b="1" u="sng" smtClean="0"/>
              <a:t>dreptului primar </a:t>
            </a:r>
            <a:r>
              <a:rPr lang="en-US" smtClean="0"/>
              <a:t>a Uniunii Europene (prevederi ale TUE/TFUE);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cazuri privind măsurile naționale adoptate în vederea punerii în aplicare a unei </a:t>
            </a:r>
            <a:r>
              <a:rPr lang="en-US" b="1" u="sng" smtClean="0"/>
              <a:t>directive </a:t>
            </a:r>
            <a:r>
              <a:rPr lang="en-US" smtClean="0"/>
              <a:t>( hot din 10 iulie 2003, Booker Aquacultur and Hydro Seafood, cauzele conexate C-20/00 și 64/00, Rec., p. I-7411, Hot. 15 ianuarie 2014, Association de médiation sociale, C-176/12, din 22 noiembrie 2012, Elbal Moreno, C-385/11)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“un grad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legatur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ă cu dr. UE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o-RO" smtClean="0"/>
              <a:t>Hot. </a:t>
            </a:r>
            <a:r>
              <a:rPr lang="en-US" smtClean="0"/>
              <a:t>6 martie 2014, cauza C-206/13, Cruciano Siragusa </a:t>
            </a:r>
            <a:r>
              <a:rPr lang="ro-RO" smtClean="0"/>
              <a:t>, Hot din </a:t>
            </a:r>
            <a:r>
              <a:rPr lang="en-US" smtClean="0"/>
              <a:t>27 martie 2014, cauza C-265/13, Emiliano Torralbo Marcos</a:t>
            </a:r>
            <a:r>
              <a:rPr lang="ro-RO" smtClean="0"/>
              <a:t>- </a:t>
            </a:r>
            <a:r>
              <a:rPr lang="en-US" smtClean="0"/>
              <a:t> „noţiunea de «punere în aplicare» din cadrul art. 51 al Cartei necesită un anumit grad de legătură cu dreptul UE” şi că, „cazul în care o situaţie juridică nu intră în sfera de aplicare a dreptul Uniunii, Curtea nu are competenţa de a se pronunţa asupra acesteia </a:t>
            </a:r>
            <a:r>
              <a:rPr lang="en-US" b="1" smtClean="0"/>
              <a:t>şi niciuna dintre prevederile invocate ale Cartei nu poate, în mod independent, să constituie baza unei astfel de competenţe”</a:t>
            </a:r>
            <a:r>
              <a:rPr lang="en-US" smtClean="0"/>
              <a:t> (par</a:t>
            </a:r>
            <a:r>
              <a:rPr lang="ro-RO" smtClean="0"/>
              <a:t>. 3</a:t>
            </a:r>
            <a:r>
              <a:rPr lang="en-US" smtClean="0"/>
              <a:t>0).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“un grad de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legatur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ă cu dr. UE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“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existența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legături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între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act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măsura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cauză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depășește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proximitatea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materiilor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menționate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efectele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indirecte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materii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asupra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celeilalte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Mangold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C‑144/04, p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75,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Hot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Siragusa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24)</a:t>
            </a: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simplul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fapt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măsură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aparține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domeniu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dispune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competențe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plasa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domeniul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urmare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atrage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aplicabilitatea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cartei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(Hot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Pringle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C‑370/12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ex, dacă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dispozițiile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domeniul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cauză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impuneau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nicio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specifică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privire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situația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discuție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litigiul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principal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(Hot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Maurin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C‑144/95, 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pct.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12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Hot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Siragusa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ct.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27).</a:t>
            </a: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922337"/>
          </a:xfrm>
        </p:spPr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Comparație</a:t>
            </a:r>
            <a:endParaRPr lang="en-US" smtClean="0">
              <a:ln>
                <a:noFill/>
              </a:ln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când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măsurile naționale care </a:t>
            </a:r>
            <a:r>
              <a:rPr lang="en-US" b="1" smtClean="0"/>
              <a:t>derogă </a:t>
            </a:r>
            <a:r>
              <a:rPr lang="en-US" smtClean="0"/>
              <a:t>de la dreptul UE pe motive de interes public (Hotărârea din 30 aprilie 2014 , Pfleger, C‑390/12,)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cauze privind dispozițiile naționale de drept procedural care reglementează exercitarea drepturilor garantate de dreptul UE (cum ar fi dreptul de a obliga statul membru la repararea daunelor cauzate persoanelor fizice sau juridice prin faptul neimplementării la timp a unei directive: Hot. din 22 decembrie 2010, DEB, C-279/09).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când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cauze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privind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măsurile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care se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comportă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mod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substanțial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măsuri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punere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deși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nu au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adoptate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acest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scop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ordinea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interne 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deja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conforma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masura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specifice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punerea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directive</a:t>
            </a:r>
          </a:p>
          <a:p>
            <a:pPr eaLnBrk="1" fontAlgn="auto" hangingPunct="1">
              <a:buFont typeface="Wingdings" panose="05000000000000000000" pitchFamily="2" charset="2"/>
              <a:buChar char="§"/>
              <a:defRPr/>
            </a:pP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măsuri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naționale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oricum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 ca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efect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punerea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unei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obligații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conformitate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UE,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chiar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adoptate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înainte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norma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UE care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impune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obligație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specifică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asupra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statelor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(ex.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obligația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adopta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sancțiuni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menite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asigure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colectarea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efectivă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TVA-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Åkerberg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Fransson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,);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numai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când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pun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în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aplicare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dreptul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Uniunii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legislația națională se referă la conținutul anumitor prevederi ale dreptului UE, făcândule aplicabile în mod direct și necondiționat situațiilor pur interne</a:t>
            </a:r>
            <a:r>
              <a:rPr lang="ro-RO" smtClean="0"/>
              <a:t> iar CJUE este competentă deși nu e o situație clasică din </a:t>
            </a:r>
            <a:r>
              <a:rPr lang="en-US" smtClean="0"/>
              <a:t>sfera de aplicare a dreptului Uniunii</a:t>
            </a:r>
            <a:r>
              <a:rPr lang="ro-RO" smtClean="0"/>
              <a:t> (</a:t>
            </a:r>
            <a:r>
              <a:rPr lang="en-US" smtClean="0"/>
              <a:t>Hot</a:t>
            </a:r>
            <a:r>
              <a:rPr lang="ro-RO" smtClean="0"/>
              <a:t>. </a:t>
            </a:r>
            <a:r>
              <a:rPr lang="en-US" smtClean="0"/>
              <a:t>21 decembrie 2011, Cicala, C-482/10, Hot</a:t>
            </a:r>
            <a:r>
              <a:rPr lang="ro-RO" smtClean="0"/>
              <a:t>. </a:t>
            </a:r>
            <a:r>
              <a:rPr lang="en-US" smtClean="0"/>
              <a:t>din 7 noiembrie 2013, Romeo, C-313/1</a:t>
            </a:r>
            <a:r>
              <a:rPr lang="ro-RO" smtClean="0"/>
              <a:t>2)</a:t>
            </a:r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Etape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927100" y="2466975"/>
            <a:ext cx="9969500" cy="3408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o-RO" smtClean="0"/>
              <a:t> Este incidentă o situație în care de punere </a:t>
            </a:r>
            <a:r>
              <a:rPr lang="en-US" smtClean="0"/>
              <a:t>în aplicare </a:t>
            </a:r>
            <a:r>
              <a:rPr lang="ro-RO" smtClean="0"/>
              <a:t>a </a:t>
            </a:r>
            <a:r>
              <a:rPr lang="en-US" smtClean="0"/>
              <a:t>dreptul Uniunii</a:t>
            </a:r>
            <a:r>
              <a:rPr lang="ro-RO" smtClean="0"/>
              <a:t>?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NU </a:t>
            </a:r>
            <a:r>
              <a:rPr lang="ro-RO" smtClean="0"/>
              <a:t>=</a:t>
            </a:r>
            <a:r>
              <a:rPr lang="en-US" smtClean="0"/>
              <a:t>&gt; Carta nu e aplicabila, dar poate fi CEDO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o-RO" smtClean="0"/>
              <a:t>DA =</a:t>
            </a:r>
            <a:r>
              <a:rPr lang="en-US" smtClean="0"/>
              <a:t>&gt; art. 51 Carta/Explicatiile Cartei/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Continut drept fundamental incident/Explicatiile Cartei/</a:t>
            </a:r>
            <a:endParaRPr lang="ro-RO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en-US" smtClean="0"/>
              <a:t>CEDO de comparat cu nivelul de protectie oferit de dr. UE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ro-RO" smtClean="0"/>
              <a:t>Neclar – întrebare preliminară (sau NU, doctrina </a:t>
            </a:r>
            <a:r>
              <a:rPr lang="ro-RO" i="1" smtClean="0"/>
              <a:t>CILFIT, </a:t>
            </a:r>
            <a:r>
              <a:rPr lang="ro-RO" smtClean="0"/>
              <a:t> dar MOTIVARE – art. 6 CEDO)</a:t>
            </a:r>
            <a:endParaRPr lang="en-US" i="1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Art. 52 CARTA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Arial"/>
              <a:buChar char="•"/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(3)	În măsura în care prezenta cartă conţine drepturi </a:t>
            </a:r>
            <a:r>
              <a:rPr lang="ro-RO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 corespund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unor drepturi garantate prin Convenţia europeană pentru apărarea drepturilor omului şi a libertăţilor fundamentale, înţelesul şi întinderea lor sunt aceleaşi ca şi cele prevăzute de convenţia menţionată. </a:t>
            </a:r>
            <a:r>
              <a:rPr lang="ro-RO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Această dispoziţie nu împiedică dreptul Uniunii să confere o protecţie mai largă.</a:t>
            </a:r>
            <a:endParaRPr lang="en-US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(4)	În măsura în care prezenta cartă recunoaşte drepturi fundamentale, aşa cum rezultă acestea din tradiţiile constituţionale comune statelor membre, aceste drepturi sunt interpretate în conformitate cu tradiţiile menţionate.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Surse de informare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o-RO" sz="1700" b="1" smtClean="0">
                <a:hlinkClick r:id="rId2"/>
              </a:rPr>
              <a:t>http://curia.europa.eu/jcms/jcms/j_6/</a:t>
            </a:r>
            <a:endParaRPr lang="ro-RO" sz="1700" b="1" smtClean="0"/>
          </a:p>
          <a:p>
            <a:pPr eaLnBrk="1" hangingPunct="1">
              <a:lnSpc>
                <a:spcPct val="80000"/>
              </a:lnSpc>
            </a:pPr>
            <a:r>
              <a:rPr lang="ro-RO" sz="1700" b="1" smtClean="0">
                <a:hlinkClick r:id="rId3"/>
              </a:rPr>
              <a:t>http://curia.europa.eu/common/recdoc/repertoire_jurisp/bull_1/tab_index_1_04_02.htm</a:t>
            </a:r>
            <a:endParaRPr lang="ro-RO" sz="1700" b="1" smtClean="0"/>
          </a:p>
          <a:p>
            <a:pPr eaLnBrk="1" hangingPunct="1">
              <a:lnSpc>
                <a:spcPct val="80000"/>
              </a:lnSpc>
            </a:pPr>
            <a:r>
              <a:rPr lang="ro-RO" sz="1700" b="1" smtClean="0"/>
              <a:t>http://fra.europa.eu/en/charterpedia/title/vii-general-provisions</a:t>
            </a:r>
            <a:endParaRPr lang="en-US" sz="1700" smtClean="0"/>
          </a:p>
          <a:p>
            <a:pPr eaLnBrk="1" hangingPunct="1">
              <a:lnSpc>
                <a:spcPct val="80000"/>
              </a:lnSpc>
            </a:pPr>
            <a:r>
              <a:rPr lang="en-US" sz="1700" b="1" smtClean="0"/>
              <a:t>http://www.era-comm.eu/charter_of_fundamental_rights/library.html</a:t>
            </a:r>
            <a:endParaRPr lang="en-US" sz="1700" smtClean="0"/>
          </a:p>
          <a:p>
            <a:pPr eaLnBrk="1" hangingPunct="1">
              <a:lnSpc>
                <a:spcPct val="80000"/>
              </a:lnSpc>
            </a:pPr>
            <a:r>
              <a:rPr lang="en-US" sz="1700" b="1" u="sng" smtClean="0">
                <a:hlinkClick r:id="rId4"/>
              </a:rPr>
              <a:t>http://www.charterclick.eu/portfolio/admissibility-checklist/</a:t>
            </a:r>
            <a:endParaRPr lang="ro-RO" sz="1700" b="1" u="sng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1700" smtClean="0"/>
          </a:p>
          <a:p>
            <a:pPr eaLnBrk="1" hangingPunct="1">
              <a:lnSpc>
                <a:spcPct val="80000"/>
              </a:lnSpc>
            </a:pPr>
            <a:endParaRPr lang="en-US" sz="17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938" y="639763"/>
            <a:ext cx="50974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639763"/>
            <a:ext cx="4999037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475" y="3922713"/>
            <a:ext cx="336232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3922713"/>
            <a:ext cx="2979738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4775" y="1606550"/>
            <a:ext cx="3206750" cy="3568700"/>
          </a:xfrm>
        </p:spPr>
      </p:pic>
      <p:sp>
        <p:nvSpPr>
          <p:cNvPr id="75778" name="TextBox 4"/>
          <p:cNvSpPr txBox="1">
            <a:spLocks noChangeArrowheads="1"/>
          </p:cNvSpPr>
          <p:nvPr/>
        </p:nvSpPr>
        <p:spPr bwMode="auto">
          <a:xfrm>
            <a:off x="6542088" y="2251075"/>
            <a:ext cx="43608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4000">
                <a:latin typeface="Garamond" pitchFamily="18" charset="0"/>
              </a:rPr>
              <a:t>Vă mulțumesc!</a:t>
            </a:r>
          </a:p>
          <a:p>
            <a:r>
              <a:rPr lang="ro-RO" sz="4000">
                <a:latin typeface="Garamond" pitchFamily="18" charset="0"/>
              </a:rPr>
              <a:t>Beatrice.ramascanu@gmail.com</a:t>
            </a:r>
            <a:endParaRPr lang="en-US" sz="4000">
              <a:latin typeface="Garamond" pitchFamily="18" charset="0"/>
            </a:endParaRPr>
          </a:p>
        </p:txBody>
      </p:sp>
      <p:pic>
        <p:nvPicPr>
          <p:cNvPr id="75779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1606550"/>
            <a:ext cx="320675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CEDO – Dr. UE – Risc divergență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Aft>
                <a:spcPct val="0"/>
              </a:spcAft>
              <a:buFont typeface="Arial" charset="0"/>
              <a:buNone/>
            </a:pPr>
            <a:r>
              <a:rPr lang="ro-RO" b="1" smtClean="0"/>
              <a:t>CEJ </a:t>
            </a:r>
            <a:r>
              <a:rPr lang="ro-RO" i="1" smtClean="0"/>
              <a:t>Orkem</a:t>
            </a:r>
            <a:r>
              <a:rPr lang="ro-RO" smtClean="0"/>
              <a:t> (1989)</a:t>
            </a:r>
            <a:r>
              <a:rPr lang="en-US" smtClean="0"/>
              <a:t>:</a:t>
            </a:r>
            <a:r>
              <a:rPr lang="ro-RO" smtClean="0"/>
              <a:t> art. 6 CEDO nu include dr de a nu f</a:t>
            </a:r>
            <a:r>
              <a:rPr lang="it-IT" smtClean="0"/>
              <a:t>urniza dovezi împotriva propriei persoane</a:t>
            </a:r>
            <a:r>
              <a:rPr lang="ro-RO" smtClean="0"/>
              <a:t> vs. CEDO </a:t>
            </a:r>
            <a:r>
              <a:rPr lang="ro-RO" i="1" smtClean="0"/>
              <a:t>Funke </a:t>
            </a:r>
            <a:r>
              <a:rPr lang="ro-RO" smtClean="0"/>
              <a:t>(1992): art. 6 CEDO include dr. la tăcere și de a nu se autoincrimina</a:t>
            </a:r>
          </a:p>
          <a:p>
            <a:pPr marL="0" indent="0" algn="just" eaLnBrk="1" hangingPunct="1">
              <a:spcAft>
                <a:spcPct val="0"/>
              </a:spcAft>
              <a:buFont typeface="Arial" charset="0"/>
              <a:buNone/>
            </a:pPr>
            <a:endParaRPr lang="ro-RO" smtClean="0"/>
          </a:p>
          <a:p>
            <a:pPr marL="0" indent="0" algn="just" eaLnBrk="1" hangingPunct="1">
              <a:spcAft>
                <a:spcPct val="0"/>
              </a:spcAft>
              <a:buFont typeface="Arial" charset="0"/>
              <a:buNone/>
            </a:pPr>
            <a:endParaRPr lang="ro-RO" smtClean="0"/>
          </a:p>
          <a:p>
            <a:pPr marL="0" indent="0" algn="just" eaLnBrk="1" hangingPunct="1">
              <a:spcAft>
                <a:spcPct val="0"/>
              </a:spcAft>
              <a:buFont typeface="Arial" charset="0"/>
              <a:buNone/>
            </a:pPr>
            <a:r>
              <a:rPr lang="ro-RO" b="1" smtClean="0"/>
              <a:t>aliniere CEJ -  CEDO </a:t>
            </a:r>
            <a:r>
              <a:rPr lang="ro-RO" smtClean="0"/>
              <a:t>prin </a:t>
            </a:r>
            <a:r>
              <a:rPr lang="ro-RO" i="1" smtClean="0"/>
              <a:t>Huls</a:t>
            </a:r>
            <a:r>
              <a:rPr lang="ro-RO" smtClean="0"/>
              <a:t> (1999): </a:t>
            </a:r>
            <a:r>
              <a:rPr lang="vi-VN" smtClean="0"/>
              <a:t>proc</a:t>
            </a:r>
            <a:r>
              <a:rPr lang="ro-RO" smtClean="0"/>
              <a:t>edurile priv. concurenţa care se pot finaliza cu aplicarea de amenzi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4" name="Down Arrow 3"/>
          <p:cNvSpPr/>
          <p:nvPr/>
        </p:nvSpPr>
        <p:spPr>
          <a:xfrm>
            <a:off x="5295900" y="3492500"/>
            <a:ext cx="484188" cy="97790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CEDO – Cartă – Risc divergența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r>
              <a:rPr lang="ro-RO" b="1" smtClean="0"/>
              <a:t>CEJ - </a:t>
            </a:r>
            <a:r>
              <a:rPr lang="ro-RO" i="1" smtClean="0"/>
              <a:t>Hoechst</a:t>
            </a:r>
            <a:r>
              <a:rPr lang="ro-RO" smtClean="0"/>
              <a:t> (1989): inviolabilitatea domiciliului – </a:t>
            </a:r>
            <a:r>
              <a:rPr lang="ro-RO" i="1" smtClean="0"/>
              <a:t>nu include </a:t>
            </a:r>
            <a:r>
              <a:rPr lang="ro-RO" smtClean="0"/>
              <a:t>spații comerciale vs. </a:t>
            </a:r>
            <a:r>
              <a:rPr lang="ro-RO" b="1" smtClean="0"/>
              <a:t>CEDO - </a:t>
            </a:r>
            <a:r>
              <a:rPr lang="ro-RO" i="1" smtClean="0"/>
              <a:t>Niemitz</a:t>
            </a:r>
            <a:r>
              <a:rPr lang="ro-RO" smtClean="0"/>
              <a:t> (1992): dr. la inviolabilitatea domiciliului – include spații comerciale</a:t>
            </a:r>
            <a:endParaRPr lang="en-US" smtClean="0">
              <a:latin typeface="Arial" charset="0"/>
            </a:endParaRPr>
          </a:p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endParaRPr lang="ro-RO" b="1" smtClean="0"/>
          </a:p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endParaRPr lang="ro-RO" smtClean="0"/>
          </a:p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endParaRPr lang="ro-RO" smtClean="0"/>
          </a:p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r>
              <a:rPr lang="ro-RO" smtClean="0"/>
              <a:t> </a:t>
            </a:r>
          </a:p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r>
              <a:rPr lang="ro-RO" b="1" smtClean="0"/>
              <a:t>aliniere CEJ -  CEDO </a:t>
            </a:r>
            <a:r>
              <a:rPr lang="ro-RO" smtClean="0"/>
              <a:t>prin </a:t>
            </a:r>
            <a:r>
              <a:rPr lang="ro-RO" i="1" smtClean="0"/>
              <a:t>Roquette Frères</a:t>
            </a:r>
            <a:r>
              <a:rPr lang="ro-RO" smtClean="0"/>
              <a:t> (2002)</a:t>
            </a:r>
            <a:endParaRPr lang="ro-RO" i="1" smtClean="0"/>
          </a:p>
          <a:p>
            <a:pPr marL="0" indent="0" algn="just" eaLnBrk="1" hangingPunct="1">
              <a:lnSpc>
                <a:spcPct val="90000"/>
              </a:lnSpc>
              <a:spcAft>
                <a:spcPct val="0"/>
              </a:spcAft>
              <a:buFont typeface="Arial" charset="0"/>
              <a:buNone/>
            </a:pPr>
            <a:endParaRPr lang="en-US" smtClean="0"/>
          </a:p>
        </p:txBody>
      </p:sp>
      <p:sp>
        <p:nvSpPr>
          <p:cNvPr id="4" name="Down Arrow 3"/>
          <p:cNvSpPr/>
          <p:nvPr/>
        </p:nvSpPr>
        <p:spPr>
          <a:xfrm>
            <a:off x="5283200" y="3727450"/>
            <a:ext cx="484188" cy="97790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UE – drepturile fundamentale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/>
              <a:t>“drepturile fundamentale fac parte integrantă din </a:t>
            </a:r>
            <a:r>
              <a:rPr lang="en-US" sz="2200" b="1" u="sng" smtClean="0"/>
              <a:t>principiile generale </a:t>
            </a:r>
            <a:r>
              <a:rPr lang="en-US" sz="2200" smtClean="0"/>
              <a:t>ale dreptului Uniunii. </a:t>
            </a:r>
            <a:endParaRPr lang="ro-RO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În această privință, Curtea se inspiră din </a:t>
            </a:r>
            <a:r>
              <a:rPr lang="en-US" sz="2200" u="sng" smtClean="0"/>
              <a:t>tradițiile constituționale </a:t>
            </a:r>
            <a:r>
              <a:rPr lang="en-US" sz="2200" smtClean="0"/>
              <a:t>comune statelor membre, precum și din indicațiile oferite de instrumentele internaționale privind protecția drepturilor omului la care statele membre au cooperat sau au aderat (Hotărârea </a:t>
            </a:r>
            <a:r>
              <a:rPr lang="en-US" sz="2200" i="1" smtClean="0"/>
              <a:t>Nold/Comisia</a:t>
            </a:r>
            <a:r>
              <a:rPr lang="en-US" sz="2200" smtClean="0"/>
              <a:t>, 4/73, p</a:t>
            </a:r>
            <a:r>
              <a:rPr lang="ro-RO" sz="2200" smtClean="0"/>
              <a:t>ct. </a:t>
            </a:r>
            <a:r>
              <a:rPr lang="en-US" sz="2200" smtClean="0"/>
              <a:t>13)</a:t>
            </a:r>
            <a:endParaRPr lang="ro-RO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CEDO are o semnificație specială (Hotărârea </a:t>
            </a:r>
            <a:r>
              <a:rPr lang="en-US" sz="2200" i="1" smtClean="0"/>
              <a:t>ERT,</a:t>
            </a:r>
            <a:r>
              <a:rPr lang="en-US" sz="2200" smtClean="0"/>
              <a:t> C‑260/89,</a:t>
            </a:r>
            <a:r>
              <a:rPr lang="ro-RO" sz="2200" smtClean="0"/>
              <a:t> </a:t>
            </a:r>
            <a:r>
              <a:rPr lang="en-US" sz="2200" smtClean="0"/>
              <a:t> p</a:t>
            </a:r>
            <a:r>
              <a:rPr lang="ro-RO" sz="2200" smtClean="0"/>
              <a:t>ct.</a:t>
            </a:r>
            <a:r>
              <a:rPr lang="en-US" sz="2200" smtClean="0"/>
              <a:t> 41, Hotărârea </a:t>
            </a:r>
            <a:r>
              <a:rPr lang="en-US" sz="2200" i="1" smtClean="0"/>
              <a:t>Kadi și Al Barakaat International Foundation/Consiliul și Comisia</a:t>
            </a:r>
            <a:r>
              <a:rPr lang="en-US" sz="220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o-RO" smtClean="0">
                <a:ln>
                  <a:noFill/>
                </a:ln>
              </a:rPr>
              <a:t>Articolul 6 TUE</a:t>
            </a:r>
            <a:endParaRPr lang="en-US" smtClean="0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5" y="2405063"/>
            <a:ext cx="10690225" cy="3470275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(1)	Uniunea recunoaşte drepturile, libertăţile şi principiile prevăzute în Carta drepturilor fundamentale a Uniunii Europene din 7 decembrie 2000, astfel cum a fost adaptată la 12 decembrie 2007, la Strasbourg, care are aceeaşi valoare juridică cu cea a </a:t>
            </a:r>
            <a:r>
              <a:rPr lang="ro-RO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tratatelor.</a:t>
            </a:r>
            <a:endParaRPr lang="ro-RO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o-RO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Dispoziţiile 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cuprinse în Cartă </a:t>
            </a:r>
            <a:r>
              <a:rPr lang="ro-RO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 extind 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în niciun fel competenţele Uniunii astfel cum sunt definite în tratate.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o-RO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Drepturile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libertăţile şi principiile prevăzute în Cartă </a:t>
            </a:r>
            <a:r>
              <a:rPr lang="ro-RO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interpretează 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în conformitate cu dispoziţiile generale din </a:t>
            </a:r>
            <a:r>
              <a:rPr lang="ro-RO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titlul VII 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 Cartei privind interpretarea şi punerea sa în aplicare şi cu luarea în considerare în mod corespunzător a </a:t>
            </a:r>
            <a:r>
              <a:rPr lang="ro-RO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explicaţiilor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menţionate în Cartă, care prevăd izvoarele acestor dispoziţii</a:t>
            </a:r>
            <a:r>
              <a:rPr lang="ro-RO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(2)	Uniunea aderă la Convenţia europeană pentru apărarea drepturilor omului şi a libertăţilor fundamentale. Competenţele Uniunii, astfel cum sunt definite în tratate, nu sunt modificate de această aderare.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ro-RO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o-RO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3)	Drepturile fundamentale, astfel cum sunt garantate prin Convenţia europeană pentru apărarea drepturilor omului şi a libertăţilor fundamentale şi astfel cum rezultă din tradiţiile constituţionale comune statelor membre, constituie principii generale ale dreptului Uniunii</a:t>
            </a:r>
            <a:r>
              <a:rPr lang="ro-RO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3660</TotalTime>
  <Words>4083</Words>
  <Application>Microsoft Office PowerPoint</Application>
  <PresentationFormat>Custom</PresentationFormat>
  <Paragraphs>225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57</vt:i4>
      </vt:variant>
    </vt:vector>
  </HeadingPairs>
  <TitlesOfParts>
    <vt:vector size="76" baseType="lpstr">
      <vt:lpstr>Arial</vt:lpstr>
      <vt:lpstr>Garamond</vt:lpstr>
      <vt:lpstr>Calibri</vt:lpstr>
      <vt:lpstr>Times New Roman</vt:lpstr>
      <vt:lpstr>Wingdings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                                       Interacțiunea dintre Convenția Europeană a Drepturilor Omului  și  Carta Drepturilor Fundamentale a Uniunii Europene  în practica instanțelor române</vt:lpstr>
      <vt:lpstr>Slide 2</vt:lpstr>
      <vt:lpstr>Slide 3</vt:lpstr>
      <vt:lpstr>Surse multiple de protectie</vt:lpstr>
      <vt:lpstr>Comparație</vt:lpstr>
      <vt:lpstr>CEDO – Dr. UE – Risc divergență</vt:lpstr>
      <vt:lpstr>CEDO – Cartă – Risc divergența</vt:lpstr>
      <vt:lpstr>UE – drepturile fundamentale</vt:lpstr>
      <vt:lpstr>Articolul 6 TUE</vt:lpstr>
      <vt:lpstr>Aviz nr. 2/13 din 18 decembrie 2014</vt:lpstr>
      <vt:lpstr>Aviz nr. 2/13 din 18 decembrie 2014</vt:lpstr>
      <vt:lpstr>Aviz nr. 2/13 din 18 decembrie 2014</vt:lpstr>
      <vt:lpstr>Interacțiuni</vt:lpstr>
      <vt:lpstr>CEDO - principii</vt:lpstr>
      <vt:lpstr>Tipologii cauze</vt:lpstr>
      <vt:lpstr>Protecția echivalentă</vt:lpstr>
      <vt:lpstr>Protecția echivalentă?</vt:lpstr>
      <vt:lpstr>Arii sensibile</vt:lpstr>
      <vt:lpstr>Hotărârea de MC, 23 mai 2016, Avotiņš </vt:lpstr>
      <vt:lpstr>Hotărârea de MC, 23 mai 2016, Avotiņš</vt:lpstr>
      <vt:lpstr>Hotărârea de MC, 23 mai 2016, Avotiņš</vt:lpstr>
      <vt:lpstr>Arii sensibile</vt:lpstr>
      <vt:lpstr>Instanțele, drepturile fundamentale și Carta </vt:lpstr>
      <vt:lpstr>Dacă e cu drepturile omului...atunci</vt:lpstr>
      <vt:lpstr>C- 462/11, Cozman</vt:lpstr>
      <vt:lpstr>C‑134/12, Corpul polițiștilor</vt:lpstr>
      <vt:lpstr>C-407/15, Ovidiu Rîpanu </vt:lpstr>
      <vt:lpstr>„[…] articolul 47 [al doilea paragraf] din Carta drepturilor fundamentale a Uniunii Europene, care regle mentează dreptul oricărei persoane la un proces echitabil, se opune unei reglementări interne care, pe de o parte, prevede caracterul general obligatoriu al deciziilor Curții Constituționale a României pentru instanțele judecătorești doar din momentul publicării acestora în Monitorul Oficial [al României], așa cum prevăd articolul 147 alineatul (4) din Constituție […] și articolul 11 alineatul (3) din Legea 47/1992 […], iar, pe de altă parte, nu mai reglementează suspendarea judecării cauzei deduse judecății nici măcar pe durata cuprinsă între data pronunțării deciziei Curții Constituționale și data publicării acesteia în Monitorul Oficial [al României], așa cum prevede articolul 29 din Legea 47/1992 […], așa cum a fost modificat prin articolul 11 punctul 2 din Legea 177/2010, și nici posibilitatea revizuirii hotărârii judecătorești definitive prin care s‑a soluționat cauza în fond, în situația în care, după pronunțarea acesteia (a hotărârii), Curtea Constituțională a României a respins ca inadmisibilă excepția de neconstituționalitate invocată în cauză, în temeiul articolului 29 alineatul (3) din Legea 47/1992 […], ca urmare a faptului că, printr‑o decizie anterioară, Curtea Constituțională a României a constatat neconstituționalitatea acelorași prevederi legale care au făcut obiectul excepției invocate, cum prevede articolul 509 alineatul (1) punctul 11 din Legea 134/2010 […] interpretat per a contrario?”  </vt:lpstr>
      <vt:lpstr>C-407/15, Ovidiu Rîpanu</vt:lpstr>
      <vt:lpstr>C-328/15, Andreea CorinaTârșia</vt:lpstr>
      <vt:lpstr>C-328/15, Andreea CorinaTârșia</vt:lpstr>
      <vt:lpstr>C-496/14, Tamara Văraru </vt:lpstr>
      <vt:lpstr>C-496/14, Tamara Văraru</vt:lpstr>
      <vt:lpstr>C-496/14, Tamara Văraru</vt:lpstr>
      <vt:lpstr>C-305/14, Băbășan </vt:lpstr>
      <vt:lpstr>C-305/14, Băbășan</vt:lpstr>
      <vt:lpstr>C-305/14, Băbășan</vt:lpstr>
      <vt:lpstr>C-92/14, Tudoran </vt:lpstr>
      <vt:lpstr>C-92/14, Tudoran </vt:lpstr>
      <vt:lpstr>C-92/14, Tudoran </vt:lpstr>
      <vt:lpstr>C-69/14, Dragoș Constantin Târșia </vt:lpstr>
      <vt:lpstr>C-69/14, Dragoș Constantin Târșia </vt:lpstr>
      <vt:lpstr>C-69/14, Dragoș Constantin Târșia </vt:lpstr>
      <vt:lpstr>C-331/13, Ilie Nicolae Nicula </vt:lpstr>
      <vt:lpstr>C-331/13, Ilie Nicolae Nicula</vt:lpstr>
      <vt:lpstr>Art. 51 Domeniul de aplicare al Cartei</vt:lpstr>
      <vt:lpstr>State membre numai când pun în aplicare dreptul Uniunii </vt:lpstr>
      <vt:lpstr>“un grad de legatură cu dr. UE “ </vt:lpstr>
      <vt:lpstr>“un grad de legatură cu dr. UE “ </vt:lpstr>
      <vt:lpstr>State membre numai când pun în aplicare dreptul Uniunii </vt:lpstr>
      <vt:lpstr>State membre numai când pun în aplicare dreptul Uniunii </vt:lpstr>
      <vt:lpstr>State membre numai când pun în aplicare dreptul Uniunii </vt:lpstr>
      <vt:lpstr>Etape</vt:lpstr>
      <vt:lpstr>Art. 52 CARTA</vt:lpstr>
      <vt:lpstr>Surse de informare</vt:lpstr>
      <vt:lpstr>Slide 56</vt:lpstr>
      <vt:lpstr>Slide 57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Interacțiunea dintre Convenția Europeană a Drepturilor Omului  și  Carta Drepturilor Fundamentale a Uniunii Europene  în practica instanțelor române</dc:title>
  <dc:creator>Admin</dc:creator>
  <cp:lastModifiedBy>ramascanu.beatrice</cp:lastModifiedBy>
  <cp:revision>60</cp:revision>
  <dcterms:created xsi:type="dcterms:W3CDTF">2016-05-17T18:43:46Z</dcterms:created>
  <dcterms:modified xsi:type="dcterms:W3CDTF">2016-06-02T12:46:47Z</dcterms:modified>
</cp:coreProperties>
</file>